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embeddedFontLst>
    <p:embeddedFont>
      <p:font typeface="Roboto"/>
      <p:regular r:id="rId51"/>
      <p:bold r:id="rId52"/>
      <p:italic r:id="rId53"/>
      <p:boldItalic r:id="rId54"/>
    </p:embeddedFont>
    <p:embeddedFont>
      <p:font typeface="Nunito"/>
      <p:regular r:id="rId55"/>
      <p:bold r:id="rId56"/>
      <p:italic r:id="rId57"/>
      <p:boldItalic r:id="rId58"/>
    </p:embeddedFont>
    <p:embeddedFont>
      <p:font typeface="Lato"/>
      <p:regular r:id="rId59"/>
      <p:bold r:id="rId60"/>
      <p:italic r:id="rId61"/>
      <p:boldItalic r:id="rId62"/>
    </p:embeddedFont>
    <p:embeddedFont>
      <p:font typeface="Maven Pro"/>
      <p:regular r:id="rId63"/>
      <p:bold r:id="rId64"/>
    </p:embeddedFont>
    <p:embeddedFont>
      <p:font typeface="Aref Ruqaa"/>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iVSl6AinN0cCqnSrShJyTZvYZQ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6.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8.xml"/><Relationship Id="rId66" Type="http://schemas.openxmlformats.org/officeDocument/2006/relationships/font" Target="fonts/ArefRuqaa-bold.fntdata"/><Relationship Id="rId21" Type="http://schemas.openxmlformats.org/officeDocument/2006/relationships/slide" Target="slides/slide17.xml"/><Relationship Id="rId65" Type="http://schemas.openxmlformats.org/officeDocument/2006/relationships/font" Target="fonts/ArefRuqaa-regular.fntdata"/><Relationship Id="rId24" Type="http://schemas.openxmlformats.org/officeDocument/2006/relationships/slide" Target="slides/slide20.xml"/><Relationship Id="rId23" Type="http://schemas.openxmlformats.org/officeDocument/2006/relationships/slide" Target="slides/slide19.xml"/><Relationship Id="rId67" Type="http://customschemas.google.com/relationships/presentationmetadata" Target="metadata"/><Relationship Id="rId60" Type="http://schemas.openxmlformats.org/officeDocument/2006/relationships/font" Target="fonts/La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regular.fntdata"/><Relationship Id="rId50" Type="http://schemas.openxmlformats.org/officeDocument/2006/relationships/slide" Target="slides/slide46.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7.xml"/><Relationship Id="rId55" Type="http://schemas.openxmlformats.org/officeDocument/2006/relationships/font" Target="fonts/Nunito-regular.fntdata"/><Relationship Id="rId10" Type="http://schemas.openxmlformats.org/officeDocument/2006/relationships/slide" Target="slides/slide6.xml"/><Relationship Id="rId54" Type="http://schemas.openxmlformats.org/officeDocument/2006/relationships/font" Target="fonts/Roboto-boldItalic.fntdata"/><Relationship Id="rId13" Type="http://schemas.openxmlformats.org/officeDocument/2006/relationships/slide" Target="slides/slide9.xml"/><Relationship Id="rId57" Type="http://schemas.openxmlformats.org/officeDocument/2006/relationships/font" Target="fonts/Nunito-italic.fntdata"/><Relationship Id="rId12" Type="http://schemas.openxmlformats.org/officeDocument/2006/relationships/slide" Target="slides/slide8.xml"/><Relationship Id="rId56" Type="http://schemas.openxmlformats.org/officeDocument/2006/relationships/font" Target="fonts/Nunito-bold.fntdata"/><Relationship Id="rId15" Type="http://schemas.openxmlformats.org/officeDocument/2006/relationships/slide" Target="slides/slide11.xml"/><Relationship Id="rId59" Type="http://schemas.openxmlformats.org/officeDocument/2006/relationships/font" Target="fonts/Lato-regular.fntdata"/><Relationship Id="rId14" Type="http://schemas.openxmlformats.org/officeDocument/2006/relationships/slide" Target="slides/slide10.xml"/><Relationship Id="rId58" Type="http://schemas.openxmlformats.org/officeDocument/2006/relationships/font" Target="fonts/Nuni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Rockwell"/>
                <a:ea typeface="Rockwell"/>
                <a:cs typeface="Rockwell"/>
                <a:sym typeface="Rockwel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nimated-rnn-lstm-and-gru-ef124d06cf45"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Loss+function&amp;source=lmns&amp;rlz=1C1JZAP_enJO866JO866&amp;hl=en&amp;ved=2ahUKEwjT2a29y_ToAhUK3RoKHR20A3QQ_AUoAHoECAEQAA"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Loss+function&amp;source=lmns&amp;rlz=1C1JZAP_enJO866JO866&amp;hl=en&amp;ved=2ahUKEwjT2a29y_ToAhUK3RoKHR20A3QQ_AUoAHoECAEQAA"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Loss+function&amp;source=lmns&amp;rlz=1C1JZAP_enJO866JO866&amp;hl=en&amp;ved=2ahUKEwjT2a29y_ToAhUK3RoKHR20A3QQ_AUoAHoECAEQAA"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Loss+function&amp;source=lmns&amp;rlz=1C1JZAP_enJO866JO866&amp;hl=en&amp;ved=2ahUKEwjT2a29y_ToAhUK3RoKHR20A3QQ_AUoAHoECAEQA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choosing-the-right-hyperparameters-for-a-simple-lstm-using-keras-f8e9ed76f046"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5" name="Google Shape;2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4632d5bb1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0" name="Google Shape;370;g74632d5bb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464524854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7464524854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All recurrent neural networks have the form of a chain of repeating modules of neural network. In standard RNNs, this repeating module will have a very simple structure, such as a single tanh layer.</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LSTMs also have this chain like structure, but the repeating module has a different structure. Instead of having a single neural network layer, there are four, interacting in a very special way.</a:t>
            </a:r>
            <a:endParaRPr sz="1350">
              <a:solidFill>
                <a:srgbClr val="333333"/>
              </a:solidFill>
              <a:highlight>
                <a:srgbClr val="FFFFFF"/>
              </a:highlight>
              <a:latin typeface="Arial"/>
              <a:ea typeface="Arial"/>
              <a:cs typeface="Arial"/>
              <a:sym typeface="Arial"/>
            </a:endParaRPr>
          </a:p>
        </p:txBody>
      </p:sp>
      <p:sp>
        <p:nvSpPr>
          <p:cNvPr id="380" name="Google Shape;380;g7464524854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9" name="Google Shape;3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9" name="Google Shape;3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0" name="Google Shape;41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23f300bd9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0" name="Google Shape;420;g723f300bd9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838f0521cd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838f0521cd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2" name="Google Shape;432;g838f0521cd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23f300bd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8" name="Google Shape;458;g723f300bd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4632d5bb1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7" name="Google Shape;467;g74632d5bb1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4632d5bb1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78" name="Google Shape;478;g74632d5bb1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4789625c0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4789625c0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74789625c0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4632d5bb1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4632d5bb1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g74632d5bb1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7464524854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6" name="Google Shape;496;g746452485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464524854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https://towardsdatascience.com/animated-rnn-lstm-and-gru-ef124d06cf45</a:t>
            </a:r>
            <a:endParaRPr/>
          </a:p>
        </p:txBody>
      </p:sp>
      <p:sp>
        <p:nvSpPr>
          <p:cNvPr id="504" name="Google Shape;504;g746452485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23f300bd9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13" name="Google Shape;513;g723f300bd9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4632d5bb1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26" name="Google Shape;526;g74632d5bb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23f300bd9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5" name="Google Shape;535;g723f300bd9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4632d5bb1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5" name="Google Shape;545;g74632d5bb1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723f300bd9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54" name="Google Shape;554;g723f300bd9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4632d5bb1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65" name="Google Shape;565;g74632d5bb1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4632d5bb1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75" name="Google Shape;575;g74632d5bb1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4789625c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4789625c0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74789625c0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723f300bd9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4" name="Google Shape;584;g723f300bd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95" name="Google Shape;59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04" name="Google Shape;60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4761a71ab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https://miro.medium.com/max/2084/1*jhi5uOm9PvZfmxvfaCektw.png</a:t>
            </a:r>
            <a:endParaRPr/>
          </a:p>
        </p:txBody>
      </p:sp>
      <p:sp>
        <p:nvSpPr>
          <p:cNvPr id="620" name="Google Shape;620;g74761a71ab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7464524854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0" name="Google Shape;630;g7464524854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464524854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38" name="Google Shape;638;g7464524854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7464524854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https://www.google.com/search?q=Loss+function&amp;source=lmns&amp;rlz=1C1JZAP_enJO866JO866&amp;hl=en&amp;ved=2ahUKEwjT2a29y_ToAhUK3RoKHR20A3QQ_AUoAHoECAEQAA</a:t>
            </a:r>
            <a:endParaRPr/>
          </a:p>
        </p:txBody>
      </p:sp>
      <p:sp>
        <p:nvSpPr>
          <p:cNvPr id="648" name="Google Shape;648;g7464524854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4632d5bb1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https://www.google.com/search?q=Loss+function&amp;source=lmns&amp;rlz=1C1JZAP_enJO866JO866&amp;hl=en&amp;ved=2ahUKEwjT2a29y_ToAhUK3RoKHR20A3QQ_AUoAHoECAEQAA</a:t>
            </a:r>
            <a:endParaRPr/>
          </a:p>
        </p:txBody>
      </p:sp>
      <p:sp>
        <p:nvSpPr>
          <p:cNvPr id="659" name="Google Shape;659;g74632d5bb1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74632d5bb1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https://www.google.com/search?q=Loss+function&amp;source=lmns&amp;rlz=1C1JZAP_enJO866JO866&amp;hl=en&amp;ved=2ahUKEwjT2a29y_ToAhUK3RoKHR20A3QQ_AUoAHoECAEQAA</a:t>
            </a:r>
            <a:endParaRPr/>
          </a:p>
        </p:txBody>
      </p:sp>
      <p:sp>
        <p:nvSpPr>
          <p:cNvPr id="668" name="Google Shape;668;g74632d5bb1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7464524854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https://www.google.com/search?q=Loss+function&amp;source=lmns&amp;rlz=1C1JZAP_enJO866JO866&amp;hl=en&amp;ved=2ahUKEwjT2a29y_ToAhUK3RoKHR20A3QQ_AUoAHoECAEQAA</a:t>
            </a:r>
            <a:endParaRPr/>
          </a:p>
        </p:txBody>
      </p:sp>
      <p:sp>
        <p:nvSpPr>
          <p:cNvPr id="678" name="Google Shape;678;g7464524854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46452485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7464524854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multiple copies of the same network</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Humans don’t start their thinking from scratch every second. As you read this essay, you understand each word based on your understanding of previous words. You don’t throw everything away and start thinking from scratch again. Your thoughts have persistence.</a:t>
            </a:r>
            <a:endParaRPr sz="1350">
              <a:solidFill>
                <a:srgbClr val="333333"/>
              </a:solidFill>
              <a:highlight>
                <a:srgbClr val="FFFFFF"/>
              </a:highlight>
              <a:latin typeface="Arial"/>
              <a:ea typeface="Arial"/>
              <a:cs typeface="Arial"/>
              <a:sym typeface="Arial"/>
            </a:endParaRPr>
          </a:p>
        </p:txBody>
      </p:sp>
      <p:sp>
        <p:nvSpPr>
          <p:cNvPr id="308" name="Google Shape;308;g7464524854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7464524854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100" u="sng">
                <a:solidFill>
                  <a:schemeClr val="hlink"/>
                </a:solidFill>
                <a:latin typeface="Arial"/>
                <a:ea typeface="Arial"/>
                <a:cs typeface="Arial"/>
                <a:sym typeface="Arial"/>
                <a:hlinkClick r:id="rId2"/>
              </a:rPr>
              <a:t>https://towardsdatascience.com/choosing-the-right-hyperparameters-for-a-simple-lstm-using-keras-f8e9ed76f046</a:t>
            </a:r>
            <a:endParaRPr/>
          </a:p>
        </p:txBody>
      </p:sp>
      <p:sp>
        <p:nvSpPr>
          <p:cNvPr id="688" name="Google Shape;688;g7464524854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83b3acbb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83b3acbbe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6" name="Google Shape;706;g83b3acbbe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74632d5bb1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74632d5bb1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16" name="Google Shape;716;g74632d5bb1_0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4645248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746452485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25" name="Google Shape;725;g746452485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746452485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746452485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4" name="Google Shape;734;g746452485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464524854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7464524854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3" name="Google Shape;743;g7464524854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746452485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7464524854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2" name="Google Shape;752;g7464524854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4632d5bb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74632d5bb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 It’s these LSTMs that this essay will explore.</a:t>
            </a:r>
            <a:endParaRPr/>
          </a:p>
        </p:txBody>
      </p:sp>
      <p:sp>
        <p:nvSpPr>
          <p:cNvPr id="319" name="Google Shape;319;g74632d5bb1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44462" lvl="0" marL="182562" rtl="0" algn="just">
              <a:lnSpc>
                <a:spcPct val="90000"/>
              </a:lnSpc>
              <a:spcBef>
                <a:spcPts val="0"/>
              </a:spcBef>
              <a:spcAft>
                <a:spcPts val="0"/>
              </a:spcAft>
              <a:buClr>
                <a:schemeClr val="dk2"/>
              </a:buClr>
              <a:buSzPts val="1800"/>
              <a:buFont typeface="Nunito"/>
              <a:buChar char="●"/>
            </a:pPr>
            <a:r>
              <a:rPr b="1" lang="en-US" sz="1800">
                <a:solidFill>
                  <a:schemeClr val="dk2"/>
                </a:solidFill>
                <a:latin typeface="Nunito"/>
                <a:ea typeface="Nunito"/>
                <a:cs typeface="Nunito"/>
                <a:sym typeface="Nunito"/>
              </a:rPr>
              <a:t> </a:t>
            </a:r>
            <a:r>
              <a:rPr lang="en-US" sz="1800">
                <a:solidFill>
                  <a:srgbClr val="000000"/>
                </a:solidFill>
                <a:highlight>
                  <a:srgbClr val="FFFFFF"/>
                </a:highlight>
                <a:latin typeface="Georgia"/>
                <a:ea typeface="Georgia"/>
                <a:cs typeface="Georgia"/>
                <a:sym typeface="Georgia"/>
              </a:rPr>
              <a:t>During back propagation, recurrent neural networks suffer from below problems:</a:t>
            </a:r>
            <a:endParaRPr b="1" sz="1800">
              <a:solidFill>
                <a:schemeClr val="dk2"/>
              </a:solidFill>
              <a:latin typeface="Nunito"/>
              <a:ea typeface="Nunito"/>
              <a:cs typeface="Nunito"/>
              <a:sym typeface="Nunito"/>
            </a:endParaRPr>
          </a:p>
          <a:p>
            <a:pPr indent="0" lvl="0" marL="0" rtl="0" algn="l">
              <a:lnSpc>
                <a:spcPct val="100000"/>
              </a:lnSpc>
              <a:spcBef>
                <a:spcPts val="360"/>
              </a:spcBef>
              <a:spcAft>
                <a:spcPts val="0"/>
              </a:spcAft>
              <a:buSzPts val="1400"/>
              <a:buNone/>
            </a:pPr>
            <a:r>
              <a:t/>
            </a:r>
            <a:endParaRPr/>
          </a:p>
        </p:txBody>
      </p:sp>
      <p:sp>
        <p:nvSpPr>
          <p:cNvPr id="328" name="Google Shape;32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4632d5bb1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9" name="Google Shape;339;g74632d5bb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4632d5bb1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sz="1350">
                <a:solidFill>
                  <a:srgbClr val="333333"/>
                </a:solidFill>
                <a:highlight>
                  <a:srgbClr val="FFFFFF"/>
                </a:highlight>
                <a:latin typeface="Arial"/>
                <a:ea typeface="Arial"/>
                <a:cs typeface="Arial"/>
                <a:sym typeface="Arial"/>
              </a:rPr>
              <a:t>Sometimes, we only need to look at recent information to perform the present task. For example, consider a language model trying to predict the next word based on the previous ones. If we are trying to predict the last word in “the clouds are in the </a:t>
            </a:r>
            <a:r>
              <a:rPr i="1" lang="en-US" sz="1350">
                <a:solidFill>
                  <a:srgbClr val="333333"/>
                </a:solidFill>
                <a:highlight>
                  <a:srgbClr val="FFFFFF"/>
                </a:highlight>
                <a:latin typeface="Arial"/>
                <a:ea typeface="Arial"/>
                <a:cs typeface="Arial"/>
                <a:sym typeface="Arial"/>
              </a:rPr>
              <a:t>sky</a:t>
            </a:r>
            <a:r>
              <a:rPr lang="en-US" sz="1350">
                <a:solidFill>
                  <a:srgbClr val="333333"/>
                </a:solidFill>
                <a:highlight>
                  <a:srgbClr val="FFFFFF"/>
                </a:highlight>
                <a:latin typeface="Arial"/>
                <a:ea typeface="Arial"/>
                <a:cs typeface="Arial"/>
                <a:sym typeface="Arial"/>
              </a:rPr>
              <a:t>,” we don’t need any further context – it’s pretty obvious the next word is going to be sky. In such cases, where the gap between the relevant information and the place that it’s needed is small, RNNs can learn to use the past information.</a:t>
            </a:r>
            <a:endParaRPr/>
          </a:p>
        </p:txBody>
      </p:sp>
      <p:sp>
        <p:nvSpPr>
          <p:cNvPr id="350" name="Google Shape;350;g74632d5bb1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4789625c0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4789625c0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g74789625c0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g723f2f8e81_0_686"/>
          <p:cNvGrpSpPr/>
          <p:nvPr/>
        </p:nvGrpSpPr>
        <p:grpSpPr>
          <a:xfrm>
            <a:off x="9790426" y="4546120"/>
            <a:ext cx="2255173" cy="2310006"/>
            <a:chOff x="7343003" y="3409675"/>
            <a:chExt cx="1691422" cy="1732548"/>
          </a:xfrm>
        </p:grpSpPr>
        <p:grpSp>
          <p:nvGrpSpPr>
            <p:cNvPr id="15" name="Google Shape;15;g723f2f8e81_0_686"/>
            <p:cNvGrpSpPr/>
            <p:nvPr/>
          </p:nvGrpSpPr>
          <p:grpSpPr>
            <a:xfrm>
              <a:off x="7343003" y="4453711"/>
              <a:ext cx="316800" cy="688512"/>
              <a:chOff x="7343003" y="4453711"/>
              <a:chExt cx="316800" cy="688512"/>
            </a:xfrm>
          </p:grpSpPr>
          <p:sp>
            <p:nvSpPr>
              <p:cNvPr id="16" name="Google Shape;16;g723f2f8e81_0_686"/>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723f2f8e81_0_686"/>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g723f2f8e81_0_686"/>
            <p:cNvGrpSpPr/>
            <p:nvPr/>
          </p:nvGrpSpPr>
          <p:grpSpPr>
            <a:xfrm>
              <a:off x="7801210" y="4105700"/>
              <a:ext cx="316800" cy="1036523"/>
              <a:chOff x="7801210" y="4105700"/>
              <a:chExt cx="316800" cy="1036523"/>
            </a:xfrm>
          </p:grpSpPr>
          <p:sp>
            <p:nvSpPr>
              <p:cNvPr id="19" name="Google Shape;19;g723f2f8e81_0_686"/>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723f2f8e81_0_686"/>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723f2f8e81_0_686"/>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g723f2f8e81_0_686"/>
            <p:cNvGrpSpPr/>
            <p:nvPr/>
          </p:nvGrpSpPr>
          <p:grpSpPr>
            <a:xfrm>
              <a:off x="8259418" y="3757688"/>
              <a:ext cx="316800" cy="1384535"/>
              <a:chOff x="8259418" y="3757688"/>
              <a:chExt cx="316800" cy="1384535"/>
            </a:xfrm>
          </p:grpSpPr>
          <p:sp>
            <p:nvSpPr>
              <p:cNvPr id="23" name="Google Shape;23;g723f2f8e81_0_686"/>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723f2f8e81_0_686"/>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723f2f8e81_0_686"/>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g723f2f8e81_0_686"/>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g723f2f8e81_0_686"/>
            <p:cNvGrpSpPr/>
            <p:nvPr/>
          </p:nvGrpSpPr>
          <p:grpSpPr>
            <a:xfrm>
              <a:off x="8717625" y="3409675"/>
              <a:ext cx="316800" cy="1732548"/>
              <a:chOff x="8717625" y="3409675"/>
              <a:chExt cx="316800" cy="1732548"/>
            </a:xfrm>
          </p:grpSpPr>
          <p:sp>
            <p:nvSpPr>
              <p:cNvPr id="28" name="Google Shape;28;g723f2f8e81_0_686"/>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723f2f8e81_0_686"/>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723f2f8e81_0_686"/>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723f2f8e81_0_686"/>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723f2f8e81_0_686"/>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 name="Google Shape;33;g723f2f8e81_0_686"/>
          <p:cNvGrpSpPr/>
          <p:nvPr/>
        </p:nvGrpSpPr>
        <p:grpSpPr>
          <a:xfrm>
            <a:off x="6724502" y="0"/>
            <a:ext cx="5085303" cy="5118674"/>
            <a:chOff x="5043503" y="0"/>
            <a:chExt cx="3814072" cy="3839101"/>
          </a:xfrm>
        </p:grpSpPr>
        <p:sp>
          <p:nvSpPr>
            <p:cNvPr id="34" name="Google Shape;34;g723f2f8e81_0_686"/>
            <p:cNvSpPr/>
            <p:nvPr/>
          </p:nvSpPr>
          <p:spPr>
            <a:xfrm>
              <a:off x="8460975" y="1817775"/>
              <a:ext cx="396600" cy="396600"/>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723f2f8e81_0_686"/>
            <p:cNvSpPr/>
            <p:nvPr/>
          </p:nvSpPr>
          <p:spPr>
            <a:xfrm rot="-9830444">
              <a:off x="6469759" y="3480728"/>
              <a:ext cx="320148" cy="320148"/>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g723f2f8e81_0_686"/>
            <p:cNvGrpSpPr/>
            <p:nvPr/>
          </p:nvGrpSpPr>
          <p:grpSpPr>
            <a:xfrm>
              <a:off x="7647812" y="2704283"/>
              <a:ext cx="635219" cy="635219"/>
              <a:chOff x="6725724" y="2701260"/>
              <a:chExt cx="1208101" cy="1208100"/>
            </a:xfrm>
          </p:grpSpPr>
          <p:sp>
            <p:nvSpPr>
              <p:cNvPr id="37" name="Google Shape;37;g723f2f8e81_0_686"/>
              <p:cNvSpPr/>
              <p:nvPr/>
            </p:nvSpPr>
            <p:spPr>
              <a:xfrm rot="5400000">
                <a:off x="6725725" y="2701260"/>
                <a:ext cx="1208100" cy="1208100"/>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723f2f8e81_0_686"/>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723f2f8e81_0_686"/>
              <p:cNvSpPr/>
              <p:nvPr/>
            </p:nvSpPr>
            <p:spPr>
              <a:xfrm rot="5400000">
                <a:off x="6954988" y="2930398"/>
                <a:ext cx="749700" cy="749700"/>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g723f2f8e81_0_686"/>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g723f2f8e81_0_686"/>
            <p:cNvGrpSpPr/>
            <p:nvPr/>
          </p:nvGrpSpPr>
          <p:grpSpPr>
            <a:xfrm>
              <a:off x="7952721" y="179238"/>
              <a:ext cx="873165" cy="873003"/>
              <a:chOff x="7754428" y="208725"/>
              <a:chExt cx="541800" cy="541800"/>
            </a:xfrm>
          </p:grpSpPr>
          <p:sp>
            <p:nvSpPr>
              <p:cNvPr id="42" name="Google Shape;42;g723f2f8e81_0_686"/>
              <p:cNvSpPr/>
              <p:nvPr/>
            </p:nvSpPr>
            <p:spPr>
              <a:xfrm rot="-8647347">
                <a:off x="7831319" y="285616"/>
                <a:ext cx="388018" cy="388018"/>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723f2f8e81_0_686"/>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g723f2f8e81_0_686"/>
            <p:cNvSpPr/>
            <p:nvPr/>
          </p:nvSpPr>
          <p:spPr>
            <a:xfrm>
              <a:off x="5399840" y="356365"/>
              <a:ext cx="2577000" cy="2577000"/>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723f2f8e81_0_686"/>
            <p:cNvSpPr/>
            <p:nvPr/>
          </p:nvSpPr>
          <p:spPr>
            <a:xfrm rot="2043858">
              <a:off x="5503813" y="460310"/>
              <a:ext cx="2369480" cy="2369480"/>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723f2f8e81_0_686"/>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723f2f8e81_0_686"/>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723f2f8e81_0_686"/>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g723f2f8e81_0_686"/>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g723f2f8e81_0_686"/>
          <p:cNvSpPr txBox="1"/>
          <p:nvPr>
            <p:ph type="ctrTitle"/>
          </p:nvPr>
        </p:nvSpPr>
        <p:spPr>
          <a:xfrm>
            <a:off x="1098667" y="2151750"/>
            <a:ext cx="5673900" cy="249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1" name="Google Shape;51;g723f2f8e81_0_686"/>
          <p:cNvSpPr txBox="1"/>
          <p:nvPr>
            <p:ph idx="1" type="subTitle"/>
          </p:nvPr>
        </p:nvSpPr>
        <p:spPr>
          <a:xfrm>
            <a:off x="1098667" y="4795067"/>
            <a:ext cx="5673900" cy="927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g723f2f8e81_0_68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5" name="Shape 145"/>
        <p:cNvGrpSpPr/>
        <p:nvPr/>
      </p:nvGrpSpPr>
      <p:grpSpPr>
        <a:xfrm>
          <a:off x="0" y="0"/>
          <a:ext cx="0" cy="0"/>
          <a:chOff x="0" y="0"/>
          <a:chExt cx="0" cy="0"/>
        </a:xfrm>
      </p:grpSpPr>
      <p:grpSp>
        <p:nvGrpSpPr>
          <p:cNvPr id="146" name="Google Shape;146;g723f2f8e81_0_812"/>
          <p:cNvGrpSpPr/>
          <p:nvPr/>
        </p:nvGrpSpPr>
        <p:grpSpPr>
          <a:xfrm>
            <a:off x="951176" y="5129497"/>
            <a:ext cx="1100560" cy="1100560"/>
            <a:chOff x="348199" y="179450"/>
            <a:chExt cx="1116300" cy="1116300"/>
          </a:xfrm>
        </p:grpSpPr>
        <p:sp>
          <p:nvSpPr>
            <p:cNvPr id="147" name="Google Shape;147;g723f2f8e81_0_81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723f2f8e81_0_81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g723f2f8e81_0_812"/>
          <p:cNvSpPr txBox="1"/>
          <p:nvPr>
            <p:ph idx="1" type="body"/>
          </p:nvPr>
        </p:nvSpPr>
        <p:spPr>
          <a:xfrm>
            <a:off x="1738400" y="5518633"/>
            <a:ext cx="7790700" cy="713100"/>
          </a:xfrm>
          <a:prstGeom prst="rect">
            <a:avLst/>
          </a:prstGeom>
          <a:noFill/>
          <a:ln>
            <a:noFill/>
          </a:ln>
        </p:spPr>
        <p:txBody>
          <a:bodyPr anchorCtr="0" anchor="t" bIns="121900" lIns="121900" spcFirstLastPara="1" rIns="121900" wrap="square" tIns="121900">
            <a:noAutofit/>
          </a:bodyPr>
          <a:lstStyle>
            <a:lvl1pPr indent="-228600" lvl="0" marL="457200" algn="l">
              <a:lnSpc>
                <a:spcPct val="100000"/>
              </a:lnSpc>
              <a:spcBef>
                <a:spcPts val="0"/>
              </a:spcBef>
              <a:spcAft>
                <a:spcPts val="0"/>
              </a:spcAft>
              <a:buSzPts val="1700"/>
              <a:buNone/>
              <a:defRPr/>
            </a:lvl1pPr>
          </a:lstStyle>
          <a:p/>
        </p:txBody>
      </p:sp>
      <p:sp>
        <p:nvSpPr>
          <p:cNvPr id="150" name="Google Shape;150;g723f2f8e81_0_81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51" name="Shape 151"/>
        <p:cNvGrpSpPr/>
        <p:nvPr/>
      </p:nvGrpSpPr>
      <p:grpSpPr>
        <a:xfrm>
          <a:off x="0" y="0"/>
          <a:ext cx="0" cy="0"/>
          <a:chOff x="0" y="0"/>
          <a:chExt cx="0" cy="0"/>
        </a:xfrm>
      </p:grpSpPr>
      <p:grpSp>
        <p:nvGrpSpPr>
          <p:cNvPr id="152" name="Google Shape;152;g723f2f8e81_0_818"/>
          <p:cNvGrpSpPr/>
          <p:nvPr/>
        </p:nvGrpSpPr>
        <p:grpSpPr>
          <a:xfrm>
            <a:off x="69" y="5465463"/>
            <a:ext cx="12191743" cy="1392365"/>
            <a:chOff x="52" y="4099200"/>
            <a:chExt cx="9144036" cy="1044300"/>
          </a:xfrm>
        </p:grpSpPr>
        <p:grpSp>
          <p:nvGrpSpPr>
            <p:cNvPr id="153" name="Google Shape;153;g723f2f8e81_0_818"/>
            <p:cNvGrpSpPr/>
            <p:nvPr/>
          </p:nvGrpSpPr>
          <p:grpSpPr>
            <a:xfrm>
              <a:off x="52" y="4309200"/>
              <a:ext cx="231622" cy="834300"/>
              <a:chOff x="2688737" y="4301380"/>
              <a:chExt cx="231900" cy="834300"/>
            </a:xfrm>
          </p:grpSpPr>
          <p:sp>
            <p:nvSpPr>
              <p:cNvPr id="154" name="Google Shape;154;g723f2f8e81_0_818"/>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723f2f8e81_0_818"/>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723f2f8e81_0_818"/>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723f2f8e81_0_818"/>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g723f2f8e81_0_818"/>
            <p:cNvGrpSpPr/>
            <p:nvPr/>
          </p:nvGrpSpPr>
          <p:grpSpPr>
            <a:xfrm>
              <a:off x="371406" y="4099200"/>
              <a:ext cx="231622" cy="1044300"/>
              <a:chOff x="2688737" y="4091380"/>
              <a:chExt cx="231900" cy="1044300"/>
            </a:xfrm>
          </p:grpSpPr>
          <p:sp>
            <p:nvSpPr>
              <p:cNvPr id="159" name="Google Shape;159;g723f2f8e81_0_818"/>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723f2f8e81_0_818"/>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723f2f8e81_0_818"/>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723f2f8e81_0_818"/>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723f2f8e81_0_818"/>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g723f2f8e81_0_818"/>
            <p:cNvGrpSpPr/>
            <p:nvPr/>
          </p:nvGrpSpPr>
          <p:grpSpPr>
            <a:xfrm>
              <a:off x="742761" y="4309200"/>
              <a:ext cx="231622" cy="834300"/>
              <a:chOff x="2688737" y="4301380"/>
              <a:chExt cx="231900" cy="834300"/>
            </a:xfrm>
          </p:grpSpPr>
          <p:sp>
            <p:nvSpPr>
              <p:cNvPr id="165" name="Google Shape;165;g723f2f8e81_0_818"/>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723f2f8e81_0_818"/>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723f2f8e81_0_818"/>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723f2f8e81_0_818"/>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g723f2f8e81_0_818"/>
            <p:cNvGrpSpPr/>
            <p:nvPr/>
          </p:nvGrpSpPr>
          <p:grpSpPr>
            <a:xfrm>
              <a:off x="1114115" y="4518900"/>
              <a:ext cx="231622" cy="624600"/>
              <a:chOff x="2688737" y="4511080"/>
              <a:chExt cx="231900" cy="624600"/>
            </a:xfrm>
          </p:grpSpPr>
          <p:sp>
            <p:nvSpPr>
              <p:cNvPr id="170" name="Google Shape;170;g723f2f8e81_0_818"/>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723f2f8e81_0_818"/>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723f2f8e81_0_818"/>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g723f2f8e81_0_818"/>
            <p:cNvGrpSpPr/>
            <p:nvPr/>
          </p:nvGrpSpPr>
          <p:grpSpPr>
            <a:xfrm>
              <a:off x="1856753" y="4099200"/>
              <a:ext cx="231600" cy="1044300"/>
              <a:chOff x="1856753" y="4099200"/>
              <a:chExt cx="231600" cy="1044300"/>
            </a:xfrm>
          </p:grpSpPr>
          <p:sp>
            <p:nvSpPr>
              <p:cNvPr id="174" name="Google Shape;174;g723f2f8e81_0_818"/>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723f2f8e81_0_818"/>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723f2f8e81_0_818"/>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723f2f8e81_0_818"/>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723f2f8e81_0_818"/>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g723f2f8e81_0_818"/>
            <p:cNvGrpSpPr/>
            <p:nvPr/>
          </p:nvGrpSpPr>
          <p:grpSpPr>
            <a:xfrm>
              <a:off x="2228107" y="4309200"/>
              <a:ext cx="231600" cy="834300"/>
              <a:chOff x="2228107" y="4309200"/>
              <a:chExt cx="231600" cy="834300"/>
            </a:xfrm>
          </p:grpSpPr>
          <p:sp>
            <p:nvSpPr>
              <p:cNvPr id="180" name="Google Shape;180;g723f2f8e81_0_818"/>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723f2f8e81_0_818"/>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723f2f8e81_0_818"/>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723f2f8e81_0_818"/>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g723f2f8e81_0_818"/>
            <p:cNvGrpSpPr/>
            <p:nvPr/>
          </p:nvGrpSpPr>
          <p:grpSpPr>
            <a:xfrm>
              <a:off x="2599462" y="4518900"/>
              <a:ext cx="231600" cy="624600"/>
              <a:chOff x="2599462" y="4518900"/>
              <a:chExt cx="231600" cy="624600"/>
            </a:xfrm>
          </p:grpSpPr>
          <p:sp>
            <p:nvSpPr>
              <p:cNvPr id="185" name="Google Shape;185;g723f2f8e81_0_818"/>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723f2f8e81_0_818"/>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723f2f8e81_0_818"/>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g723f2f8e81_0_818"/>
            <p:cNvGrpSpPr/>
            <p:nvPr/>
          </p:nvGrpSpPr>
          <p:grpSpPr>
            <a:xfrm>
              <a:off x="3342171" y="4099200"/>
              <a:ext cx="231600" cy="1044300"/>
              <a:chOff x="3342171" y="4099200"/>
              <a:chExt cx="231600" cy="1044300"/>
            </a:xfrm>
          </p:grpSpPr>
          <p:sp>
            <p:nvSpPr>
              <p:cNvPr id="189" name="Google Shape;189;g723f2f8e81_0_818"/>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723f2f8e81_0_818"/>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723f2f8e81_0_818"/>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723f2f8e81_0_818"/>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723f2f8e81_0_818"/>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g723f2f8e81_0_818"/>
            <p:cNvGrpSpPr/>
            <p:nvPr/>
          </p:nvGrpSpPr>
          <p:grpSpPr>
            <a:xfrm>
              <a:off x="3713525" y="4309200"/>
              <a:ext cx="231600" cy="834300"/>
              <a:chOff x="3713525" y="4309200"/>
              <a:chExt cx="231600" cy="834300"/>
            </a:xfrm>
          </p:grpSpPr>
          <p:sp>
            <p:nvSpPr>
              <p:cNvPr id="195" name="Google Shape;195;g723f2f8e81_0_818"/>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723f2f8e81_0_818"/>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723f2f8e81_0_818"/>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723f2f8e81_0_818"/>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g723f2f8e81_0_818"/>
            <p:cNvGrpSpPr/>
            <p:nvPr/>
          </p:nvGrpSpPr>
          <p:grpSpPr>
            <a:xfrm>
              <a:off x="1485398" y="4309200"/>
              <a:ext cx="231600" cy="834300"/>
              <a:chOff x="1485398" y="4309200"/>
              <a:chExt cx="231600" cy="834300"/>
            </a:xfrm>
          </p:grpSpPr>
          <p:sp>
            <p:nvSpPr>
              <p:cNvPr id="200" name="Google Shape;200;g723f2f8e81_0_818"/>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723f2f8e81_0_818"/>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723f2f8e81_0_818"/>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723f2f8e81_0_818"/>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g723f2f8e81_0_818"/>
            <p:cNvGrpSpPr/>
            <p:nvPr/>
          </p:nvGrpSpPr>
          <p:grpSpPr>
            <a:xfrm>
              <a:off x="4084879" y="4518900"/>
              <a:ext cx="231600" cy="624600"/>
              <a:chOff x="4084879" y="4518900"/>
              <a:chExt cx="231600" cy="624600"/>
            </a:xfrm>
          </p:grpSpPr>
          <p:sp>
            <p:nvSpPr>
              <p:cNvPr id="205" name="Google Shape;205;g723f2f8e81_0_818"/>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723f2f8e81_0_818"/>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723f2f8e81_0_818"/>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g723f2f8e81_0_818"/>
            <p:cNvGrpSpPr/>
            <p:nvPr/>
          </p:nvGrpSpPr>
          <p:grpSpPr>
            <a:xfrm>
              <a:off x="2970816" y="4309200"/>
              <a:ext cx="231600" cy="834300"/>
              <a:chOff x="2970816" y="4309200"/>
              <a:chExt cx="231600" cy="834300"/>
            </a:xfrm>
          </p:grpSpPr>
          <p:sp>
            <p:nvSpPr>
              <p:cNvPr id="209" name="Google Shape;209;g723f2f8e81_0_818"/>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723f2f8e81_0_818"/>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723f2f8e81_0_818"/>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723f2f8e81_0_818"/>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g723f2f8e81_0_818"/>
            <p:cNvGrpSpPr/>
            <p:nvPr/>
          </p:nvGrpSpPr>
          <p:grpSpPr>
            <a:xfrm>
              <a:off x="4456234" y="4309200"/>
              <a:ext cx="231600" cy="834300"/>
              <a:chOff x="4456234" y="4309200"/>
              <a:chExt cx="231600" cy="834300"/>
            </a:xfrm>
          </p:grpSpPr>
          <p:sp>
            <p:nvSpPr>
              <p:cNvPr id="214" name="Google Shape;214;g723f2f8e81_0_818"/>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723f2f8e81_0_818"/>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723f2f8e81_0_818"/>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723f2f8e81_0_818"/>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g723f2f8e81_0_818"/>
            <p:cNvGrpSpPr/>
            <p:nvPr/>
          </p:nvGrpSpPr>
          <p:grpSpPr>
            <a:xfrm>
              <a:off x="4827588" y="4099200"/>
              <a:ext cx="231600" cy="1044300"/>
              <a:chOff x="4827588" y="4099200"/>
              <a:chExt cx="231600" cy="1044300"/>
            </a:xfrm>
          </p:grpSpPr>
          <p:sp>
            <p:nvSpPr>
              <p:cNvPr id="219" name="Google Shape;219;g723f2f8e81_0_818"/>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723f2f8e81_0_818"/>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723f2f8e81_0_818"/>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723f2f8e81_0_818"/>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723f2f8e81_0_818"/>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g723f2f8e81_0_818"/>
            <p:cNvGrpSpPr/>
            <p:nvPr/>
          </p:nvGrpSpPr>
          <p:grpSpPr>
            <a:xfrm>
              <a:off x="5198943" y="4309200"/>
              <a:ext cx="231600" cy="834300"/>
              <a:chOff x="5198943" y="4309200"/>
              <a:chExt cx="231600" cy="834300"/>
            </a:xfrm>
          </p:grpSpPr>
          <p:sp>
            <p:nvSpPr>
              <p:cNvPr id="225" name="Google Shape;225;g723f2f8e81_0_818"/>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723f2f8e81_0_818"/>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723f2f8e81_0_818"/>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723f2f8e81_0_818"/>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g723f2f8e81_0_818"/>
            <p:cNvGrpSpPr/>
            <p:nvPr/>
          </p:nvGrpSpPr>
          <p:grpSpPr>
            <a:xfrm>
              <a:off x="5570297" y="4518900"/>
              <a:ext cx="231600" cy="624600"/>
              <a:chOff x="5570297" y="4518900"/>
              <a:chExt cx="231600" cy="624600"/>
            </a:xfrm>
          </p:grpSpPr>
          <p:sp>
            <p:nvSpPr>
              <p:cNvPr id="230" name="Google Shape;230;g723f2f8e81_0_818"/>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723f2f8e81_0_818"/>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723f2f8e81_0_818"/>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g723f2f8e81_0_818"/>
            <p:cNvGrpSpPr/>
            <p:nvPr/>
          </p:nvGrpSpPr>
          <p:grpSpPr>
            <a:xfrm>
              <a:off x="5941652" y="4309200"/>
              <a:ext cx="231600" cy="834300"/>
              <a:chOff x="5941652" y="4309200"/>
              <a:chExt cx="231600" cy="834300"/>
            </a:xfrm>
          </p:grpSpPr>
          <p:sp>
            <p:nvSpPr>
              <p:cNvPr id="234" name="Google Shape;234;g723f2f8e81_0_818"/>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723f2f8e81_0_818"/>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723f2f8e81_0_818"/>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723f2f8e81_0_818"/>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g723f2f8e81_0_818"/>
            <p:cNvGrpSpPr/>
            <p:nvPr/>
          </p:nvGrpSpPr>
          <p:grpSpPr>
            <a:xfrm>
              <a:off x="6313006" y="4099200"/>
              <a:ext cx="231600" cy="1044300"/>
              <a:chOff x="6313006" y="4099200"/>
              <a:chExt cx="231600" cy="1044300"/>
            </a:xfrm>
          </p:grpSpPr>
          <p:sp>
            <p:nvSpPr>
              <p:cNvPr id="239" name="Google Shape;239;g723f2f8e81_0_818"/>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723f2f8e81_0_818"/>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723f2f8e81_0_818"/>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723f2f8e81_0_818"/>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723f2f8e81_0_818"/>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 name="Google Shape;244;g723f2f8e81_0_818"/>
            <p:cNvGrpSpPr/>
            <p:nvPr/>
          </p:nvGrpSpPr>
          <p:grpSpPr>
            <a:xfrm>
              <a:off x="6684361" y="4309200"/>
              <a:ext cx="231600" cy="834300"/>
              <a:chOff x="6684361" y="4309200"/>
              <a:chExt cx="231600" cy="834300"/>
            </a:xfrm>
          </p:grpSpPr>
          <p:sp>
            <p:nvSpPr>
              <p:cNvPr id="245" name="Google Shape;245;g723f2f8e81_0_818"/>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723f2f8e81_0_818"/>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723f2f8e81_0_818"/>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723f2f8e81_0_818"/>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g723f2f8e81_0_818"/>
            <p:cNvGrpSpPr/>
            <p:nvPr/>
          </p:nvGrpSpPr>
          <p:grpSpPr>
            <a:xfrm>
              <a:off x="7055715" y="4518900"/>
              <a:ext cx="231600" cy="624600"/>
              <a:chOff x="7055715" y="4518900"/>
              <a:chExt cx="231600" cy="624600"/>
            </a:xfrm>
          </p:grpSpPr>
          <p:sp>
            <p:nvSpPr>
              <p:cNvPr id="250" name="Google Shape;250;g723f2f8e81_0_818"/>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723f2f8e81_0_818"/>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723f2f8e81_0_818"/>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g723f2f8e81_0_818"/>
            <p:cNvGrpSpPr/>
            <p:nvPr/>
          </p:nvGrpSpPr>
          <p:grpSpPr>
            <a:xfrm>
              <a:off x="7798424" y="4099200"/>
              <a:ext cx="231600" cy="1044300"/>
              <a:chOff x="7798424" y="4099200"/>
              <a:chExt cx="231600" cy="1044300"/>
            </a:xfrm>
          </p:grpSpPr>
          <p:sp>
            <p:nvSpPr>
              <p:cNvPr id="254" name="Google Shape;254;g723f2f8e81_0_818"/>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723f2f8e81_0_818"/>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723f2f8e81_0_818"/>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723f2f8e81_0_818"/>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723f2f8e81_0_818"/>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g723f2f8e81_0_818"/>
            <p:cNvGrpSpPr/>
            <p:nvPr/>
          </p:nvGrpSpPr>
          <p:grpSpPr>
            <a:xfrm>
              <a:off x="8169779" y="4309200"/>
              <a:ext cx="231600" cy="834300"/>
              <a:chOff x="8169779" y="4309200"/>
              <a:chExt cx="231600" cy="834300"/>
            </a:xfrm>
          </p:grpSpPr>
          <p:sp>
            <p:nvSpPr>
              <p:cNvPr id="260" name="Google Shape;260;g723f2f8e81_0_818"/>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723f2f8e81_0_818"/>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723f2f8e81_0_818"/>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723f2f8e81_0_818"/>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g723f2f8e81_0_818"/>
            <p:cNvGrpSpPr/>
            <p:nvPr/>
          </p:nvGrpSpPr>
          <p:grpSpPr>
            <a:xfrm>
              <a:off x="7427070" y="4309200"/>
              <a:ext cx="231600" cy="834300"/>
              <a:chOff x="7427070" y="4309200"/>
              <a:chExt cx="231600" cy="834300"/>
            </a:xfrm>
          </p:grpSpPr>
          <p:sp>
            <p:nvSpPr>
              <p:cNvPr id="265" name="Google Shape;265;g723f2f8e81_0_818"/>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723f2f8e81_0_818"/>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723f2f8e81_0_818"/>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723f2f8e81_0_818"/>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g723f2f8e81_0_818"/>
            <p:cNvGrpSpPr/>
            <p:nvPr/>
          </p:nvGrpSpPr>
          <p:grpSpPr>
            <a:xfrm>
              <a:off x="8541133" y="4518900"/>
              <a:ext cx="231600" cy="624600"/>
              <a:chOff x="8541133" y="4518900"/>
              <a:chExt cx="231600" cy="624600"/>
            </a:xfrm>
          </p:grpSpPr>
          <p:sp>
            <p:nvSpPr>
              <p:cNvPr id="270" name="Google Shape;270;g723f2f8e81_0_818"/>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723f2f8e81_0_818"/>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723f2f8e81_0_818"/>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 name="Google Shape;273;g723f2f8e81_0_818"/>
            <p:cNvGrpSpPr/>
            <p:nvPr/>
          </p:nvGrpSpPr>
          <p:grpSpPr>
            <a:xfrm>
              <a:off x="8912488" y="4309200"/>
              <a:ext cx="231600" cy="834300"/>
              <a:chOff x="8912488" y="4309200"/>
              <a:chExt cx="231600" cy="834300"/>
            </a:xfrm>
          </p:grpSpPr>
          <p:sp>
            <p:nvSpPr>
              <p:cNvPr id="274" name="Google Shape;274;g723f2f8e81_0_818"/>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723f2f8e81_0_818"/>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723f2f8e81_0_818"/>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723f2f8e81_0_818"/>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8" name="Google Shape;278;g723f2f8e81_0_818"/>
          <p:cNvSpPr txBox="1"/>
          <p:nvPr>
            <p:ph hasCustomPrompt="1" type="title"/>
          </p:nvPr>
        </p:nvSpPr>
        <p:spPr>
          <a:xfrm>
            <a:off x="1851500" y="1030300"/>
            <a:ext cx="8489100" cy="2484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lt1"/>
              </a:buClr>
              <a:buSzPts val="10700"/>
              <a:buNone/>
              <a:defRPr sz="10700">
                <a:solidFill>
                  <a:schemeClr val="lt1"/>
                </a:solidFill>
              </a:defRPr>
            </a:lvl1pPr>
            <a:lvl2pPr lvl="1" algn="ctr">
              <a:lnSpc>
                <a:spcPct val="100000"/>
              </a:lnSpc>
              <a:spcBef>
                <a:spcPts val="0"/>
              </a:spcBef>
              <a:spcAft>
                <a:spcPts val="0"/>
              </a:spcAft>
              <a:buClr>
                <a:schemeClr val="lt1"/>
              </a:buClr>
              <a:buSzPts val="10700"/>
              <a:buNone/>
              <a:defRPr sz="10700">
                <a:solidFill>
                  <a:schemeClr val="lt1"/>
                </a:solidFill>
              </a:defRPr>
            </a:lvl2pPr>
            <a:lvl3pPr lvl="2" algn="ctr">
              <a:lnSpc>
                <a:spcPct val="100000"/>
              </a:lnSpc>
              <a:spcBef>
                <a:spcPts val="0"/>
              </a:spcBef>
              <a:spcAft>
                <a:spcPts val="0"/>
              </a:spcAft>
              <a:buClr>
                <a:schemeClr val="lt1"/>
              </a:buClr>
              <a:buSzPts val="10700"/>
              <a:buNone/>
              <a:defRPr sz="10700">
                <a:solidFill>
                  <a:schemeClr val="lt1"/>
                </a:solidFill>
              </a:defRPr>
            </a:lvl3pPr>
            <a:lvl4pPr lvl="3" algn="ctr">
              <a:lnSpc>
                <a:spcPct val="100000"/>
              </a:lnSpc>
              <a:spcBef>
                <a:spcPts val="0"/>
              </a:spcBef>
              <a:spcAft>
                <a:spcPts val="0"/>
              </a:spcAft>
              <a:buClr>
                <a:schemeClr val="lt1"/>
              </a:buClr>
              <a:buSzPts val="10700"/>
              <a:buNone/>
              <a:defRPr sz="10700">
                <a:solidFill>
                  <a:schemeClr val="lt1"/>
                </a:solidFill>
              </a:defRPr>
            </a:lvl4pPr>
            <a:lvl5pPr lvl="4" algn="ctr">
              <a:lnSpc>
                <a:spcPct val="100000"/>
              </a:lnSpc>
              <a:spcBef>
                <a:spcPts val="0"/>
              </a:spcBef>
              <a:spcAft>
                <a:spcPts val="0"/>
              </a:spcAft>
              <a:buClr>
                <a:schemeClr val="lt1"/>
              </a:buClr>
              <a:buSzPts val="10700"/>
              <a:buNone/>
              <a:defRPr sz="10700">
                <a:solidFill>
                  <a:schemeClr val="lt1"/>
                </a:solidFill>
              </a:defRPr>
            </a:lvl5pPr>
            <a:lvl6pPr lvl="5" algn="ctr">
              <a:lnSpc>
                <a:spcPct val="100000"/>
              </a:lnSpc>
              <a:spcBef>
                <a:spcPts val="0"/>
              </a:spcBef>
              <a:spcAft>
                <a:spcPts val="0"/>
              </a:spcAft>
              <a:buClr>
                <a:schemeClr val="lt1"/>
              </a:buClr>
              <a:buSzPts val="10700"/>
              <a:buNone/>
              <a:defRPr sz="10700">
                <a:solidFill>
                  <a:schemeClr val="lt1"/>
                </a:solidFill>
              </a:defRPr>
            </a:lvl6pPr>
            <a:lvl7pPr lvl="6" algn="ctr">
              <a:lnSpc>
                <a:spcPct val="100000"/>
              </a:lnSpc>
              <a:spcBef>
                <a:spcPts val="0"/>
              </a:spcBef>
              <a:spcAft>
                <a:spcPts val="0"/>
              </a:spcAft>
              <a:buClr>
                <a:schemeClr val="lt1"/>
              </a:buClr>
              <a:buSzPts val="10700"/>
              <a:buNone/>
              <a:defRPr sz="10700">
                <a:solidFill>
                  <a:schemeClr val="lt1"/>
                </a:solidFill>
              </a:defRPr>
            </a:lvl7pPr>
            <a:lvl8pPr lvl="7" algn="ctr">
              <a:lnSpc>
                <a:spcPct val="100000"/>
              </a:lnSpc>
              <a:spcBef>
                <a:spcPts val="0"/>
              </a:spcBef>
              <a:spcAft>
                <a:spcPts val="0"/>
              </a:spcAft>
              <a:buClr>
                <a:schemeClr val="lt1"/>
              </a:buClr>
              <a:buSzPts val="10700"/>
              <a:buNone/>
              <a:defRPr sz="10700">
                <a:solidFill>
                  <a:schemeClr val="lt1"/>
                </a:solidFill>
              </a:defRPr>
            </a:lvl8pPr>
            <a:lvl9pPr lvl="8" algn="ctr">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279" name="Google Shape;279;g723f2f8e81_0_818"/>
          <p:cNvSpPr txBox="1"/>
          <p:nvPr>
            <p:ph idx="1" type="body"/>
          </p:nvPr>
        </p:nvSpPr>
        <p:spPr>
          <a:xfrm>
            <a:off x="1851500" y="3616400"/>
            <a:ext cx="8489100" cy="1481700"/>
          </a:xfrm>
          <a:prstGeom prst="rect">
            <a:avLst/>
          </a:prstGeom>
          <a:noFill/>
          <a:ln>
            <a:noFill/>
          </a:ln>
        </p:spPr>
        <p:txBody>
          <a:bodyPr anchorCtr="0" anchor="t" bIns="121900" lIns="121900" spcFirstLastPara="1" rIns="121900" wrap="square" tIns="121900">
            <a:noAutofit/>
          </a:bodyPr>
          <a:lstStyle>
            <a:lvl1pPr indent="-336550" lvl="0" marL="457200" algn="ctr">
              <a:lnSpc>
                <a:spcPct val="115000"/>
              </a:lnSpc>
              <a:spcBef>
                <a:spcPts val="0"/>
              </a:spcBef>
              <a:spcAft>
                <a:spcPts val="0"/>
              </a:spcAft>
              <a:buClr>
                <a:schemeClr val="lt1"/>
              </a:buClr>
              <a:buSzPts val="1700"/>
              <a:buChar char="●"/>
              <a:defRPr>
                <a:solidFill>
                  <a:schemeClr val="lt1"/>
                </a:solidFill>
              </a:defRPr>
            </a:lvl1pPr>
            <a:lvl2pPr indent="-323850" lvl="1" marL="914400" algn="ctr">
              <a:lnSpc>
                <a:spcPct val="115000"/>
              </a:lnSpc>
              <a:spcBef>
                <a:spcPts val="2100"/>
              </a:spcBef>
              <a:spcAft>
                <a:spcPts val="0"/>
              </a:spcAft>
              <a:buClr>
                <a:schemeClr val="lt1"/>
              </a:buClr>
              <a:buSzPts val="1500"/>
              <a:buChar char="○"/>
              <a:defRPr>
                <a:solidFill>
                  <a:schemeClr val="lt1"/>
                </a:solidFill>
              </a:defRPr>
            </a:lvl2pPr>
            <a:lvl3pPr indent="-323850" lvl="2" marL="1371600" algn="ctr">
              <a:lnSpc>
                <a:spcPct val="115000"/>
              </a:lnSpc>
              <a:spcBef>
                <a:spcPts val="2100"/>
              </a:spcBef>
              <a:spcAft>
                <a:spcPts val="0"/>
              </a:spcAft>
              <a:buClr>
                <a:schemeClr val="lt1"/>
              </a:buClr>
              <a:buSzPts val="1500"/>
              <a:buChar char="■"/>
              <a:defRPr>
                <a:solidFill>
                  <a:schemeClr val="lt1"/>
                </a:solidFill>
              </a:defRPr>
            </a:lvl3pPr>
            <a:lvl4pPr indent="-323850" lvl="3" marL="1828800" algn="ctr">
              <a:lnSpc>
                <a:spcPct val="115000"/>
              </a:lnSpc>
              <a:spcBef>
                <a:spcPts val="2100"/>
              </a:spcBef>
              <a:spcAft>
                <a:spcPts val="0"/>
              </a:spcAft>
              <a:buClr>
                <a:schemeClr val="lt1"/>
              </a:buClr>
              <a:buSzPts val="1500"/>
              <a:buChar char="●"/>
              <a:defRPr>
                <a:solidFill>
                  <a:schemeClr val="lt1"/>
                </a:solidFill>
              </a:defRPr>
            </a:lvl4pPr>
            <a:lvl5pPr indent="-323850" lvl="4" marL="2286000" algn="ctr">
              <a:lnSpc>
                <a:spcPct val="115000"/>
              </a:lnSpc>
              <a:spcBef>
                <a:spcPts val="2100"/>
              </a:spcBef>
              <a:spcAft>
                <a:spcPts val="0"/>
              </a:spcAft>
              <a:buClr>
                <a:schemeClr val="lt1"/>
              </a:buClr>
              <a:buSzPts val="1500"/>
              <a:buChar char="○"/>
              <a:defRPr>
                <a:solidFill>
                  <a:schemeClr val="lt1"/>
                </a:solidFill>
              </a:defRPr>
            </a:lvl5pPr>
            <a:lvl6pPr indent="-323850" lvl="5" marL="2743200" algn="ctr">
              <a:lnSpc>
                <a:spcPct val="115000"/>
              </a:lnSpc>
              <a:spcBef>
                <a:spcPts val="2100"/>
              </a:spcBef>
              <a:spcAft>
                <a:spcPts val="0"/>
              </a:spcAft>
              <a:buClr>
                <a:schemeClr val="lt1"/>
              </a:buClr>
              <a:buSzPts val="1500"/>
              <a:buChar char="■"/>
              <a:defRPr>
                <a:solidFill>
                  <a:schemeClr val="lt1"/>
                </a:solidFill>
              </a:defRPr>
            </a:lvl6pPr>
            <a:lvl7pPr indent="-323850" lvl="6" marL="3200400" algn="ctr">
              <a:lnSpc>
                <a:spcPct val="115000"/>
              </a:lnSpc>
              <a:spcBef>
                <a:spcPts val="2100"/>
              </a:spcBef>
              <a:spcAft>
                <a:spcPts val="0"/>
              </a:spcAft>
              <a:buClr>
                <a:schemeClr val="lt1"/>
              </a:buClr>
              <a:buSzPts val="1500"/>
              <a:buChar char="●"/>
              <a:defRPr>
                <a:solidFill>
                  <a:schemeClr val="lt1"/>
                </a:solidFill>
              </a:defRPr>
            </a:lvl7pPr>
            <a:lvl8pPr indent="-323850" lvl="7" marL="3657600" algn="ctr">
              <a:lnSpc>
                <a:spcPct val="115000"/>
              </a:lnSpc>
              <a:spcBef>
                <a:spcPts val="2100"/>
              </a:spcBef>
              <a:spcAft>
                <a:spcPts val="0"/>
              </a:spcAft>
              <a:buClr>
                <a:schemeClr val="lt1"/>
              </a:buClr>
              <a:buSzPts val="1500"/>
              <a:buChar char="○"/>
              <a:defRPr>
                <a:solidFill>
                  <a:schemeClr val="lt1"/>
                </a:solidFill>
              </a:defRPr>
            </a:lvl8pPr>
            <a:lvl9pPr indent="-323850" lvl="8" marL="4114800" algn="ctr">
              <a:lnSpc>
                <a:spcPct val="115000"/>
              </a:lnSpc>
              <a:spcBef>
                <a:spcPts val="2100"/>
              </a:spcBef>
              <a:spcAft>
                <a:spcPts val="2100"/>
              </a:spcAft>
              <a:buClr>
                <a:schemeClr val="lt1"/>
              </a:buClr>
              <a:buSzPts val="1500"/>
              <a:buChar char="■"/>
              <a:defRPr>
                <a:solidFill>
                  <a:schemeClr val="lt1"/>
                </a:solidFill>
              </a:defRPr>
            </a:lvl9pPr>
          </a:lstStyle>
          <a:p/>
        </p:txBody>
      </p:sp>
      <p:sp>
        <p:nvSpPr>
          <p:cNvPr id="280" name="Google Shape;280;g723f2f8e81_0_818"/>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1" name="Shape 281"/>
        <p:cNvGrpSpPr/>
        <p:nvPr/>
      </p:nvGrpSpPr>
      <p:grpSpPr>
        <a:xfrm>
          <a:off x="0" y="0"/>
          <a:ext cx="0" cy="0"/>
          <a:chOff x="0" y="0"/>
          <a:chExt cx="0" cy="0"/>
        </a:xfrm>
      </p:grpSpPr>
      <p:sp>
        <p:nvSpPr>
          <p:cNvPr id="282" name="Google Shape;282;g723f2f8e81_0_948"/>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3" name="Shape 53"/>
        <p:cNvGrpSpPr/>
        <p:nvPr/>
      </p:nvGrpSpPr>
      <p:grpSpPr>
        <a:xfrm>
          <a:off x="0" y="0"/>
          <a:ext cx="0" cy="0"/>
          <a:chOff x="0" y="0"/>
          <a:chExt cx="0" cy="0"/>
        </a:xfrm>
      </p:grpSpPr>
      <p:sp>
        <p:nvSpPr>
          <p:cNvPr id="54" name="Google Shape;54;g723f2f8e81_0_950"/>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700"/>
              <a:buNone/>
              <a:defRPr/>
            </a:lvl1pPr>
            <a:lvl2pPr lvl="1" algn="l">
              <a:lnSpc>
                <a:spcPct val="90000"/>
              </a:lnSpc>
              <a:spcBef>
                <a:spcPts val="0"/>
              </a:spcBef>
              <a:spcAft>
                <a:spcPts val="0"/>
              </a:spcAft>
              <a:buSzPts val="3700"/>
              <a:buNone/>
              <a:defRPr/>
            </a:lvl2pPr>
            <a:lvl3pPr lvl="2" algn="l">
              <a:lnSpc>
                <a:spcPct val="90000"/>
              </a:lnSpc>
              <a:spcBef>
                <a:spcPts val="0"/>
              </a:spcBef>
              <a:spcAft>
                <a:spcPts val="0"/>
              </a:spcAft>
              <a:buSzPts val="3700"/>
              <a:buNone/>
              <a:defRPr/>
            </a:lvl3pPr>
            <a:lvl4pPr lvl="3" algn="l">
              <a:lnSpc>
                <a:spcPct val="90000"/>
              </a:lnSpc>
              <a:spcBef>
                <a:spcPts val="0"/>
              </a:spcBef>
              <a:spcAft>
                <a:spcPts val="0"/>
              </a:spcAft>
              <a:buSzPts val="3700"/>
              <a:buNone/>
              <a:defRPr/>
            </a:lvl4pPr>
            <a:lvl5pPr lvl="4" algn="l">
              <a:lnSpc>
                <a:spcPct val="90000"/>
              </a:lnSpc>
              <a:spcBef>
                <a:spcPts val="0"/>
              </a:spcBef>
              <a:spcAft>
                <a:spcPts val="0"/>
              </a:spcAft>
              <a:buSzPts val="3700"/>
              <a:buNone/>
              <a:defRPr/>
            </a:lvl5pPr>
            <a:lvl6pPr lvl="5" algn="l">
              <a:lnSpc>
                <a:spcPct val="90000"/>
              </a:lnSpc>
              <a:spcBef>
                <a:spcPts val="0"/>
              </a:spcBef>
              <a:spcAft>
                <a:spcPts val="0"/>
              </a:spcAft>
              <a:buSzPts val="3700"/>
              <a:buNone/>
              <a:defRPr/>
            </a:lvl6pPr>
            <a:lvl7pPr lvl="6" algn="l">
              <a:lnSpc>
                <a:spcPct val="90000"/>
              </a:lnSpc>
              <a:spcBef>
                <a:spcPts val="0"/>
              </a:spcBef>
              <a:spcAft>
                <a:spcPts val="0"/>
              </a:spcAft>
              <a:buSzPts val="3700"/>
              <a:buNone/>
              <a:defRPr/>
            </a:lvl7pPr>
            <a:lvl8pPr lvl="7" algn="l">
              <a:lnSpc>
                <a:spcPct val="90000"/>
              </a:lnSpc>
              <a:spcBef>
                <a:spcPts val="0"/>
              </a:spcBef>
              <a:spcAft>
                <a:spcPts val="0"/>
              </a:spcAft>
              <a:buSzPts val="3700"/>
              <a:buNone/>
              <a:defRPr/>
            </a:lvl8pPr>
            <a:lvl9pPr lvl="8" algn="l">
              <a:lnSpc>
                <a:spcPct val="90000"/>
              </a:lnSpc>
              <a:spcBef>
                <a:spcPts val="0"/>
              </a:spcBef>
              <a:spcAft>
                <a:spcPts val="0"/>
              </a:spcAft>
              <a:buSzPts val="3700"/>
              <a:buNone/>
              <a:defRPr/>
            </a:lvl9pPr>
          </a:lstStyle>
          <a:p/>
        </p:txBody>
      </p:sp>
      <p:sp>
        <p:nvSpPr>
          <p:cNvPr id="55" name="Google Shape;55;g723f2f8e81_0_950"/>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lvl1pPr indent="-325755" lvl="0" marL="457200" algn="l">
              <a:lnSpc>
                <a:spcPct val="90000"/>
              </a:lnSpc>
              <a:spcBef>
                <a:spcPts val="1200"/>
              </a:spcBef>
              <a:spcAft>
                <a:spcPts val="0"/>
              </a:spcAft>
              <a:buSzPts val="1530"/>
              <a:buChar char="●"/>
              <a:defRPr/>
            </a:lvl1pPr>
            <a:lvl2pPr indent="-325755" lvl="1" marL="914400" algn="l">
              <a:lnSpc>
                <a:spcPct val="90000"/>
              </a:lnSpc>
              <a:spcBef>
                <a:spcPts val="400"/>
              </a:spcBef>
              <a:spcAft>
                <a:spcPts val="0"/>
              </a:spcAft>
              <a:buSzPts val="1530"/>
              <a:buChar char="○"/>
              <a:defRPr/>
            </a:lvl2pPr>
            <a:lvl3pPr indent="-325755" lvl="2" marL="1371600" algn="l">
              <a:lnSpc>
                <a:spcPct val="90000"/>
              </a:lnSpc>
              <a:spcBef>
                <a:spcPts val="400"/>
              </a:spcBef>
              <a:spcAft>
                <a:spcPts val="0"/>
              </a:spcAft>
              <a:buSzPts val="1530"/>
              <a:buChar char="■"/>
              <a:defRPr/>
            </a:lvl3pPr>
            <a:lvl4pPr indent="-325755" lvl="3" marL="1828800" algn="l">
              <a:lnSpc>
                <a:spcPct val="90000"/>
              </a:lnSpc>
              <a:spcBef>
                <a:spcPts val="400"/>
              </a:spcBef>
              <a:spcAft>
                <a:spcPts val="0"/>
              </a:spcAft>
              <a:buSzPts val="1530"/>
              <a:buChar char="●"/>
              <a:defRPr/>
            </a:lvl4pPr>
            <a:lvl5pPr indent="-325754" lvl="4" marL="2286000" algn="l">
              <a:lnSpc>
                <a:spcPct val="90000"/>
              </a:lnSpc>
              <a:spcBef>
                <a:spcPts val="400"/>
              </a:spcBef>
              <a:spcAft>
                <a:spcPts val="0"/>
              </a:spcAft>
              <a:buSzPts val="1530"/>
              <a:buChar char="○"/>
              <a:defRPr/>
            </a:lvl5pPr>
            <a:lvl6pPr indent="-325754" lvl="5" marL="2743200" algn="l">
              <a:lnSpc>
                <a:spcPct val="90000"/>
              </a:lnSpc>
              <a:spcBef>
                <a:spcPts val="400"/>
              </a:spcBef>
              <a:spcAft>
                <a:spcPts val="0"/>
              </a:spcAft>
              <a:buSzPts val="1530"/>
              <a:buChar char="■"/>
              <a:defRPr/>
            </a:lvl6pPr>
            <a:lvl7pPr indent="-325754" lvl="6" marL="3200400" algn="l">
              <a:lnSpc>
                <a:spcPct val="90000"/>
              </a:lnSpc>
              <a:spcBef>
                <a:spcPts val="400"/>
              </a:spcBef>
              <a:spcAft>
                <a:spcPts val="0"/>
              </a:spcAft>
              <a:buSzPts val="1530"/>
              <a:buChar char="●"/>
              <a:defRPr/>
            </a:lvl7pPr>
            <a:lvl8pPr indent="-325754" lvl="7" marL="3657600" algn="l">
              <a:lnSpc>
                <a:spcPct val="90000"/>
              </a:lnSpc>
              <a:spcBef>
                <a:spcPts val="400"/>
              </a:spcBef>
              <a:spcAft>
                <a:spcPts val="0"/>
              </a:spcAft>
              <a:buSzPts val="1530"/>
              <a:buChar char="○"/>
              <a:defRPr/>
            </a:lvl8pPr>
            <a:lvl9pPr indent="-325754" lvl="8" marL="4114800" algn="l">
              <a:lnSpc>
                <a:spcPct val="90000"/>
              </a:lnSpc>
              <a:spcBef>
                <a:spcPts val="400"/>
              </a:spcBef>
              <a:spcAft>
                <a:spcPts val="200"/>
              </a:spcAft>
              <a:buSzPts val="1530"/>
              <a:buChar char="■"/>
              <a:defRPr/>
            </a:lvl9pPr>
          </a:lstStyle>
          <a:p/>
        </p:txBody>
      </p:sp>
      <p:sp>
        <p:nvSpPr>
          <p:cNvPr id="56" name="Google Shape;56;g723f2f8e81_0_950"/>
          <p:cNvSpPr txBox="1"/>
          <p:nvPr>
            <p:ph idx="10" type="dt"/>
          </p:nvPr>
        </p:nvSpPr>
        <p:spPr>
          <a:xfrm>
            <a:off x="7964488" y="6272213"/>
            <a:ext cx="32733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g723f2f8e81_0_950"/>
          <p:cNvSpPr txBox="1"/>
          <p:nvPr>
            <p:ph idx="11" type="ftr"/>
          </p:nvPr>
        </p:nvSpPr>
        <p:spPr>
          <a:xfrm>
            <a:off x="314325" y="6272213"/>
            <a:ext cx="71010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g723f2f8e81_0_950"/>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grpSp>
        <p:nvGrpSpPr>
          <p:cNvPr id="60" name="Google Shape;60;g723f2f8e81_0_726"/>
          <p:cNvGrpSpPr/>
          <p:nvPr/>
        </p:nvGrpSpPr>
        <p:grpSpPr>
          <a:xfrm>
            <a:off x="195687" y="4541"/>
            <a:ext cx="1644244" cy="1846001"/>
            <a:chOff x="146769" y="3406"/>
            <a:chExt cx="1233214" cy="1384535"/>
          </a:xfrm>
        </p:grpSpPr>
        <p:grpSp>
          <p:nvGrpSpPr>
            <p:cNvPr id="61" name="Google Shape;61;g723f2f8e81_0_726"/>
            <p:cNvGrpSpPr/>
            <p:nvPr/>
          </p:nvGrpSpPr>
          <p:grpSpPr>
            <a:xfrm>
              <a:off x="1063183" y="3406"/>
              <a:ext cx="316800" cy="688513"/>
              <a:chOff x="1063183" y="3406"/>
              <a:chExt cx="316800" cy="688513"/>
            </a:xfrm>
          </p:grpSpPr>
          <p:sp>
            <p:nvSpPr>
              <p:cNvPr id="62" name="Google Shape;62;g723f2f8e81_0_726"/>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723f2f8e81_0_726"/>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g723f2f8e81_0_726"/>
            <p:cNvGrpSpPr/>
            <p:nvPr/>
          </p:nvGrpSpPr>
          <p:grpSpPr>
            <a:xfrm>
              <a:off x="604976" y="3406"/>
              <a:ext cx="316800" cy="1036524"/>
              <a:chOff x="604976" y="3406"/>
              <a:chExt cx="316800" cy="1036524"/>
            </a:xfrm>
          </p:grpSpPr>
          <p:sp>
            <p:nvSpPr>
              <p:cNvPr id="65" name="Google Shape;65;g723f2f8e81_0_726"/>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723f2f8e81_0_726"/>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723f2f8e81_0_726"/>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g723f2f8e81_0_726"/>
            <p:cNvGrpSpPr/>
            <p:nvPr/>
          </p:nvGrpSpPr>
          <p:grpSpPr>
            <a:xfrm>
              <a:off x="146769" y="3406"/>
              <a:ext cx="316800" cy="1384535"/>
              <a:chOff x="146769" y="3406"/>
              <a:chExt cx="316800" cy="1384535"/>
            </a:xfrm>
          </p:grpSpPr>
          <p:sp>
            <p:nvSpPr>
              <p:cNvPr id="69" name="Google Shape;69;g723f2f8e81_0_726"/>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723f2f8e81_0_726"/>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723f2f8e81_0_726"/>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723f2f8e81_0_726"/>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3" name="Google Shape;73;g723f2f8e81_0_726"/>
          <p:cNvGrpSpPr/>
          <p:nvPr/>
        </p:nvGrpSpPr>
        <p:grpSpPr>
          <a:xfrm>
            <a:off x="9033220" y="3871914"/>
            <a:ext cx="2914790" cy="2985925"/>
            <a:chOff x="6775084" y="2904008"/>
            <a:chExt cx="2186147" cy="2239500"/>
          </a:xfrm>
        </p:grpSpPr>
        <p:grpSp>
          <p:nvGrpSpPr>
            <p:cNvPr id="74" name="Google Shape;74;g723f2f8e81_0_726"/>
            <p:cNvGrpSpPr/>
            <p:nvPr/>
          </p:nvGrpSpPr>
          <p:grpSpPr>
            <a:xfrm>
              <a:off x="6775084" y="4253708"/>
              <a:ext cx="409500" cy="889800"/>
              <a:chOff x="6775084" y="4253708"/>
              <a:chExt cx="409500" cy="889800"/>
            </a:xfrm>
          </p:grpSpPr>
          <p:sp>
            <p:nvSpPr>
              <p:cNvPr id="75" name="Google Shape;75;g723f2f8e81_0_726"/>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723f2f8e81_0_726"/>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g723f2f8e81_0_726"/>
            <p:cNvGrpSpPr/>
            <p:nvPr/>
          </p:nvGrpSpPr>
          <p:grpSpPr>
            <a:xfrm>
              <a:off x="7367299" y="3804008"/>
              <a:ext cx="409500" cy="1339500"/>
              <a:chOff x="7367299" y="3804008"/>
              <a:chExt cx="409500" cy="1339500"/>
            </a:xfrm>
          </p:grpSpPr>
          <p:sp>
            <p:nvSpPr>
              <p:cNvPr id="78" name="Google Shape;78;g723f2f8e81_0_726"/>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723f2f8e81_0_726"/>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723f2f8e81_0_726"/>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g723f2f8e81_0_726"/>
            <p:cNvGrpSpPr/>
            <p:nvPr/>
          </p:nvGrpSpPr>
          <p:grpSpPr>
            <a:xfrm>
              <a:off x="7959516" y="3354008"/>
              <a:ext cx="409500" cy="1789500"/>
              <a:chOff x="7959516" y="3354008"/>
              <a:chExt cx="409500" cy="1789500"/>
            </a:xfrm>
          </p:grpSpPr>
          <p:sp>
            <p:nvSpPr>
              <p:cNvPr id="82" name="Google Shape;82;g723f2f8e81_0_726"/>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723f2f8e81_0_726"/>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723f2f8e81_0_726"/>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723f2f8e81_0_726"/>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 name="Google Shape;86;g723f2f8e81_0_726"/>
            <p:cNvGrpSpPr/>
            <p:nvPr/>
          </p:nvGrpSpPr>
          <p:grpSpPr>
            <a:xfrm>
              <a:off x="8551731" y="2904008"/>
              <a:ext cx="409500" cy="2239500"/>
              <a:chOff x="8551731" y="2904008"/>
              <a:chExt cx="409500" cy="2239500"/>
            </a:xfrm>
          </p:grpSpPr>
          <p:sp>
            <p:nvSpPr>
              <p:cNvPr id="87" name="Google Shape;87;g723f2f8e81_0_726"/>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723f2f8e81_0_726"/>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723f2f8e81_0_726"/>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723f2f8e81_0_726"/>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723f2f8e81_0_726"/>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2" name="Google Shape;92;g723f2f8e81_0_726"/>
          <p:cNvSpPr txBox="1"/>
          <p:nvPr>
            <p:ph type="title"/>
          </p:nvPr>
        </p:nvSpPr>
        <p:spPr>
          <a:xfrm>
            <a:off x="1098667" y="2151767"/>
            <a:ext cx="7810500" cy="24972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93" name="Google Shape;93;g723f2f8e81_0_72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4" name="Shape 94"/>
        <p:cNvGrpSpPr/>
        <p:nvPr/>
      </p:nvGrpSpPr>
      <p:grpSpPr>
        <a:xfrm>
          <a:off x="0" y="0"/>
          <a:ext cx="0" cy="0"/>
          <a:chOff x="0" y="0"/>
          <a:chExt cx="0" cy="0"/>
        </a:xfrm>
      </p:grpSpPr>
      <p:grpSp>
        <p:nvGrpSpPr>
          <p:cNvPr id="95" name="Google Shape;95;g723f2f8e81_0_761"/>
          <p:cNvGrpSpPr/>
          <p:nvPr/>
        </p:nvGrpSpPr>
        <p:grpSpPr>
          <a:xfrm>
            <a:off x="834621" y="399168"/>
            <a:ext cx="1332416" cy="1332416"/>
            <a:chOff x="348199" y="179450"/>
            <a:chExt cx="1116300" cy="1116300"/>
          </a:xfrm>
        </p:grpSpPr>
        <p:sp>
          <p:nvSpPr>
            <p:cNvPr id="96" name="Google Shape;96;g723f2f8e81_0_76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723f2f8e81_0_76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g723f2f8e81_0_761"/>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9" name="Google Shape;99;g723f2f8e81_0_761"/>
          <p:cNvSpPr txBox="1"/>
          <p:nvPr>
            <p:ph idx="1" type="body"/>
          </p:nvPr>
        </p:nvSpPr>
        <p:spPr>
          <a:xfrm>
            <a:off x="1738400" y="2653400"/>
            <a:ext cx="93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00" name="Google Shape;100;g723f2f8e81_0_76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1" name="Shape 101"/>
        <p:cNvGrpSpPr/>
        <p:nvPr/>
      </p:nvGrpSpPr>
      <p:grpSpPr>
        <a:xfrm>
          <a:off x="0" y="0"/>
          <a:ext cx="0" cy="0"/>
          <a:chOff x="0" y="0"/>
          <a:chExt cx="0" cy="0"/>
        </a:xfrm>
      </p:grpSpPr>
      <p:grpSp>
        <p:nvGrpSpPr>
          <p:cNvPr id="102" name="Google Shape;102;g723f2f8e81_0_768"/>
          <p:cNvGrpSpPr/>
          <p:nvPr/>
        </p:nvGrpSpPr>
        <p:grpSpPr>
          <a:xfrm>
            <a:off x="834621" y="399168"/>
            <a:ext cx="1332416" cy="1332416"/>
            <a:chOff x="348199" y="179450"/>
            <a:chExt cx="1116300" cy="1116300"/>
          </a:xfrm>
        </p:grpSpPr>
        <p:sp>
          <p:nvSpPr>
            <p:cNvPr id="103" name="Google Shape;103;g723f2f8e81_0_76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723f2f8e81_0_76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g723f2f8e81_0_768"/>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6" name="Google Shape;106;g723f2f8e81_0_768"/>
          <p:cNvSpPr txBox="1"/>
          <p:nvPr>
            <p:ph idx="1" type="body"/>
          </p:nvPr>
        </p:nvSpPr>
        <p:spPr>
          <a:xfrm>
            <a:off x="17384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07" name="Google Shape;107;g723f2f8e81_0_768"/>
          <p:cNvSpPr txBox="1"/>
          <p:nvPr>
            <p:ph idx="2" type="body"/>
          </p:nvPr>
        </p:nvSpPr>
        <p:spPr>
          <a:xfrm>
            <a:off x="6538200" y="2653400"/>
            <a:ext cx="4574100" cy="33888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08" name="Google Shape;108;g723f2f8e81_0_768"/>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9" name="Shape 109"/>
        <p:cNvGrpSpPr/>
        <p:nvPr/>
      </p:nvGrpSpPr>
      <p:grpSpPr>
        <a:xfrm>
          <a:off x="0" y="0"/>
          <a:ext cx="0" cy="0"/>
          <a:chOff x="0" y="0"/>
          <a:chExt cx="0" cy="0"/>
        </a:xfrm>
      </p:grpSpPr>
      <p:grpSp>
        <p:nvGrpSpPr>
          <p:cNvPr id="110" name="Google Shape;110;g723f2f8e81_0_776"/>
          <p:cNvGrpSpPr/>
          <p:nvPr/>
        </p:nvGrpSpPr>
        <p:grpSpPr>
          <a:xfrm>
            <a:off x="834621" y="399168"/>
            <a:ext cx="1332416" cy="1332416"/>
            <a:chOff x="348199" y="179450"/>
            <a:chExt cx="1116300" cy="1116300"/>
          </a:xfrm>
        </p:grpSpPr>
        <p:sp>
          <p:nvSpPr>
            <p:cNvPr id="111" name="Google Shape;111;g723f2f8e81_0_77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723f2f8e81_0_77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g723f2f8e81_0_776"/>
          <p:cNvSpPr txBox="1"/>
          <p:nvPr>
            <p:ph type="title"/>
          </p:nvPr>
        </p:nvSpPr>
        <p:spPr>
          <a:xfrm>
            <a:off x="1738400" y="798100"/>
            <a:ext cx="9374100" cy="1332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4" name="Google Shape;114;g723f2f8e81_0_776"/>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5" name="Shape 115"/>
        <p:cNvGrpSpPr/>
        <p:nvPr/>
      </p:nvGrpSpPr>
      <p:grpSpPr>
        <a:xfrm>
          <a:off x="0" y="0"/>
          <a:ext cx="0" cy="0"/>
          <a:chOff x="0" y="0"/>
          <a:chExt cx="0" cy="0"/>
        </a:xfrm>
      </p:grpSpPr>
      <p:grpSp>
        <p:nvGrpSpPr>
          <p:cNvPr id="116" name="Google Shape;116;g723f2f8e81_0_782"/>
          <p:cNvGrpSpPr/>
          <p:nvPr/>
        </p:nvGrpSpPr>
        <p:grpSpPr>
          <a:xfrm>
            <a:off x="834621" y="399168"/>
            <a:ext cx="1332416" cy="1332416"/>
            <a:chOff x="348199" y="179450"/>
            <a:chExt cx="1116300" cy="1116300"/>
          </a:xfrm>
        </p:grpSpPr>
        <p:sp>
          <p:nvSpPr>
            <p:cNvPr id="117" name="Google Shape;117;g723f2f8e81_0_78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723f2f8e81_0_78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g723f2f8e81_0_782"/>
          <p:cNvSpPr txBox="1"/>
          <p:nvPr>
            <p:ph type="title"/>
          </p:nvPr>
        </p:nvSpPr>
        <p:spPr>
          <a:xfrm>
            <a:off x="1738400" y="798100"/>
            <a:ext cx="4416000" cy="212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20" name="Google Shape;120;g723f2f8e81_0_782"/>
          <p:cNvSpPr txBox="1"/>
          <p:nvPr>
            <p:ph idx="1" type="body"/>
          </p:nvPr>
        </p:nvSpPr>
        <p:spPr>
          <a:xfrm>
            <a:off x="1738400" y="3079567"/>
            <a:ext cx="4416000" cy="2962500"/>
          </a:xfrm>
          <a:prstGeom prst="rect">
            <a:avLst/>
          </a:prstGeom>
          <a:noFill/>
          <a:ln>
            <a:noFill/>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21" name="Google Shape;121;g723f2f8e81_0_78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22" name="Shape 122"/>
        <p:cNvGrpSpPr/>
        <p:nvPr/>
      </p:nvGrpSpPr>
      <p:grpSpPr>
        <a:xfrm>
          <a:off x="0" y="0"/>
          <a:ext cx="0" cy="0"/>
          <a:chOff x="0" y="0"/>
          <a:chExt cx="0" cy="0"/>
        </a:xfrm>
      </p:grpSpPr>
      <p:grpSp>
        <p:nvGrpSpPr>
          <p:cNvPr id="123" name="Google Shape;123;g723f2f8e81_0_789"/>
          <p:cNvGrpSpPr/>
          <p:nvPr/>
        </p:nvGrpSpPr>
        <p:grpSpPr>
          <a:xfrm>
            <a:off x="9155392" y="1675"/>
            <a:ext cx="3023096" cy="3468901"/>
            <a:chOff x="6790514" y="1256"/>
            <a:chExt cx="2267379" cy="2601741"/>
          </a:xfrm>
        </p:grpSpPr>
        <p:grpSp>
          <p:nvGrpSpPr>
            <p:cNvPr id="124" name="Google Shape;124;g723f2f8e81_0_789"/>
            <p:cNvGrpSpPr/>
            <p:nvPr/>
          </p:nvGrpSpPr>
          <p:grpSpPr>
            <a:xfrm>
              <a:off x="7067535" y="1256"/>
              <a:ext cx="1990358" cy="1990303"/>
              <a:chOff x="7067535" y="1256"/>
              <a:chExt cx="1990358" cy="1990303"/>
            </a:xfrm>
          </p:grpSpPr>
          <p:sp>
            <p:nvSpPr>
              <p:cNvPr id="125" name="Google Shape;125;g723f2f8e81_0_789"/>
              <p:cNvSpPr/>
              <p:nvPr/>
            </p:nvSpPr>
            <p:spPr>
              <a:xfrm rot="-8648551">
                <a:off x="7594313" y="527721"/>
                <a:ext cx="937226" cy="937226"/>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723f2f8e81_0_789"/>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723f2f8e81_0_789"/>
              <p:cNvSpPr/>
              <p:nvPr/>
            </p:nvSpPr>
            <p:spPr>
              <a:xfrm rot="-8649154">
                <a:off x="7349891" y="283705"/>
                <a:ext cx="1425647" cy="1425404"/>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g723f2f8e81_0_789"/>
            <p:cNvGrpSpPr/>
            <p:nvPr/>
          </p:nvGrpSpPr>
          <p:grpSpPr>
            <a:xfrm>
              <a:off x="8207126" y="1807997"/>
              <a:ext cx="795000" cy="795000"/>
              <a:chOff x="8207126" y="1807997"/>
              <a:chExt cx="795000" cy="795000"/>
            </a:xfrm>
          </p:grpSpPr>
          <p:sp>
            <p:nvSpPr>
              <p:cNvPr id="129" name="Google Shape;129;g723f2f8e81_0_789"/>
              <p:cNvSpPr/>
              <p:nvPr/>
            </p:nvSpPr>
            <p:spPr>
              <a:xfrm rot="2152054">
                <a:off x="8319942" y="1920813"/>
                <a:ext cx="569367" cy="569367"/>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723f2f8e81_0_789"/>
              <p:cNvSpPr/>
              <p:nvPr/>
            </p:nvSpPr>
            <p:spPr>
              <a:xfrm rot="2150259">
                <a:off x="8408218" y="2008610"/>
                <a:ext cx="393004" cy="393004"/>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723f2f8e81_0_789"/>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g723f2f8e81_0_789"/>
            <p:cNvGrpSpPr/>
            <p:nvPr/>
          </p:nvGrpSpPr>
          <p:grpSpPr>
            <a:xfrm>
              <a:off x="6790514" y="118857"/>
              <a:ext cx="548700" cy="548700"/>
              <a:chOff x="6790514" y="118857"/>
              <a:chExt cx="548700" cy="548700"/>
            </a:xfrm>
          </p:grpSpPr>
          <p:sp>
            <p:nvSpPr>
              <p:cNvPr id="133" name="Google Shape;133;g723f2f8e81_0_789"/>
              <p:cNvSpPr/>
              <p:nvPr/>
            </p:nvSpPr>
            <p:spPr>
              <a:xfrm rot="2150259">
                <a:off x="6868362" y="196705"/>
                <a:ext cx="393004" cy="393004"/>
              </a:xfrm>
              <a:prstGeom prst="ellipse">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723f2f8e81_0_789"/>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5" name="Google Shape;135;g723f2f8e81_0_789"/>
          <p:cNvSpPr txBox="1"/>
          <p:nvPr>
            <p:ph type="title"/>
          </p:nvPr>
        </p:nvSpPr>
        <p:spPr>
          <a:xfrm>
            <a:off x="1098667" y="1018133"/>
            <a:ext cx="7810500" cy="476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36" name="Google Shape;136;g723f2f8e81_0_789"/>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7" name="Shape 137"/>
        <p:cNvGrpSpPr/>
        <p:nvPr/>
      </p:nvGrpSpPr>
      <p:grpSpPr>
        <a:xfrm>
          <a:off x="0" y="0"/>
          <a:ext cx="0" cy="0"/>
          <a:chOff x="0" y="0"/>
          <a:chExt cx="0" cy="0"/>
        </a:xfrm>
      </p:grpSpPr>
      <p:grpSp>
        <p:nvGrpSpPr>
          <p:cNvPr id="138" name="Google Shape;138;g723f2f8e81_0_804"/>
          <p:cNvGrpSpPr/>
          <p:nvPr/>
        </p:nvGrpSpPr>
        <p:grpSpPr>
          <a:xfrm>
            <a:off x="834621" y="399168"/>
            <a:ext cx="1332416" cy="1332416"/>
            <a:chOff x="348199" y="179450"/>
            <a:chExt cx="1116300" cy="1116300"/>
          </a:xfrm>
        </p:grpSpPr>
        <p:sp>
          <p:nvSpPr>
            <p:cNvPr id="139" name="Google Shape;139;g723f2f8e81_0_80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723f2f8e81_0_80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g723f2f8e81_0_804"/>
          <p:cNvSpPr txBox="1"/>
          <p:nvPr>
            <p:ph type="title"/>
          </p:nvPr>
        </p:nvSpPr>
        <p:spPr>
          <a:xfrm>
            <a:off x="1738400" y="798100"/>
            <a:ext cx="4574100" cy="26535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42" name="Google Shape;142;g723f2f8e81_0_804"/>
          <p:cNvSpPr txBox="1"/>
          <p:nvPr>
            <p:ph idx="1" type="subTitle"/>
          </p:nvPr>
        </p:nvSpPr>
        <p:spPr>
          <a:xfrm>
            <a:off x="1738400" y="3657604"/>
            <a:ext cx="4574100" cy="9681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43" name="Google Shape;143;g723f2f8e81_0_804"/>
          <p:cNvSpPr txBox="1"/>
          <p:nvPr>
            <p:ph idx="2" type="body"/>
          </p:nvPr>
        </p:nvSpPr>
        <p:spPr>
          <a:xfrm>
            <a:off x="6538267" y="881333"/>
            <a:ext cx="4574100" cy="51609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2100"/>
              </a:spcBef>
              <a:spcAft>
                <a:spcPts val="0"/>
              </a:spcAft>
              <a:buSzPts val="1500"/>
              <a:buChar char="○"/>
              <a:defRPr/>
            </a:lvl2pPr>
            <a:lvl3pPr indent="-323850" lvl="2" marL="1371600" algn="l">
              <a:lnSpc>
                <a:spcPct val="115000"/>
              </a:lnSpc>
              <a:spcBef>
                <a:spcPts val="2100"/>
              </a:spcBef>
              <a:spcAft>
                <a:spcPts val="0"/>
              </a:spcAft>
              <a:buSzPts val="1500"/>
              <a:buChar char="■"/>
              <a:defRPr/>
            </a:lvl3pPr>
            <a:lvl4pPr indent="-323850" lvl="3" marL="1828800" algn="l">
              <a:lnSpc>
                <a:spcPct val="115000"/>
              </a:lnSpc>
              <a:spcBef>
                <a:spcPts val="2100"/>
              </a:spcBef>
              <a:spcAft>
                <a:spcPts val="0"/>
              </a:spcAft>
              <a:buSzPts val="1500"/>
              <a:buChar char="●"/>
              <a:defRPr/>
            </a:lvl4pPr>
            <a:lvl5pPr indent="-323850" lvl="4" marL="2286000" algn="l">
              <a:lnSpc>
                <a:spcPct val="115000"/>
              </a:lnSpc>
              <a:spcBef>
                <a:spcPts val="2100"/>
              </a:spcBef>
              <a:spcAft>
                <a:spcPts val="0"/>
              </a:spcAft>
              <a:buSzPts val="1500"/>
              <a:buChar char="○"/>
              <a:defRPr/>
            </a:lvl5pPr>
            <a:lvl6pPr indent="-323850" lvl="5" marL="2743200" algn="l">
              <a:lnSpc>
                <a:spcPct val="115000"/>
              </a:lnSpc>
              <a:spcBef>
                <a:spcPts val="2100"/>
              </a:spcBef>
              <a:spcAft>
                <a:spcPts val="0"/>
              </a:spcAft>
              <a:buSzPts val="1500"/>
              <a:buChar char="■"/>
              <a:defRPr/>
            </a:lvl6pPr>
            <a:lvl7pPr indent="-323850" lvl="6" marL="3200400" algn="l">
              <a:lnSpc>
                <a:spcPct val="115000"/>
              </a:lnSpc>
              <a:spcBef>
                <a:spcPts val="2100"/>
              </a:spcBef>
              <a:spcAft>
                <a:spcPts val="0"/>
              </a:spcAft>
              <a:buSzPts val="1500"/>
              <a:buChar char="●"/>
              <a:defRPr/>
            </a:lvl7pPr>
            <a:lvl8pPr indent="-323850" lvl="7" marL="3657600" algn="l">
              <a:lnSpc>
                <a:spcPct val="115000"/>
              </a:lnSpc>
              <a:spcBef>
                <a:spcPts val="2100"/>
              </a:spcBef>
              <a:spcAft>
                <a:spcPts val="0"/>
              </a:spcAft>
              <a:buSzPts val="1500"/>
              <a:buChar char="○"/>
              <a:defRPr/>
            </a:lvl8pPr>
            <a:lvl9pPr indent="-323850" lvl="8" marL="4114800" algn="l">
              <a:lnSpc>
                <a:spcPct val="115000"/>
              </a:lnSpc>
              <a:spcBef>
                <a:spcPts val="2100"/>
              </a:spcBef>
              <a:spcAft>
                <a:spcPts val="2100"/>
              </a:spcAft>
              <a:buSzPts val="1500"/>
              <a:buChar char="■"/>
              <a:defRPr/>
            </a:lvl9pPr>
          </a:lstStyle>
          <a:p/>
        </p:txBody>
      </p:sp>
      <p:sp>
        <p:nvSpPr>
          <p:cNvPr id="144" name="Google Shape;144;g723f2f8e81_0_804"/>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9" name="Shape 9"/>
        <p:cNvGrpSpPr/>
        <p:nvPr/>
      </p:nvGrpSpPr>
      <p:grpSpPr>
        <a:xfrm>
          <a:off x="0" y="0"/>
          <a:ext cx="0" cy="0"/>
          <a:chOff x="0" y="0"/>
          <a:chExt cx="0" cy="0"/>
        </a:xfrm>
      </p:grpSpPr>
      <p:sp>
        <p:nvSpPr>
          <p:cNvPr id="10" name="Google Shape;10;g723f2f8e81_0_68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3700"/>
              <a:buFont typeface="Maven Pro"/>
              <a:buNone/>
              <a:defRPr b="1" i="0" sz="3700" u="none" cap="none" strike="noStrike">
                <a:solidFill>
                  <a:schemeClr val="dk2"/>
                </a:solidFill>
                <a:latin typeface="Maven Pro"/>
                <a:ea typeface="Maven Pro"/>
                <a:cs typeface="Maven Pro"/>
                <a:sym typeface="Maven Pro"/>
              </a:defRPr>
            </a:lvl9pPr>
          </a:lstStyle>
          <a:p/>
        </p:txBody>
      </p:sp>
      <p:sp>
        <p:nvSpPr>
          <p:cNvPr id="11" name="Google Shape;11;g723f2f8e81_0_68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marR="0" rtl="0" algn="l">
              <a:lnSpc>
                <a:spcPct val="115000"/>
              </a:lnSpc>
              <a:spcBef>
                <a:spcPts val="0"/>
              </a:spcBef>
              <a:spcAft>
                <a:spcPts val="0"/>
              </a:spcAft>
              <a:buClr>
                <a:schemeClr val="dk2"/>
              </a:buClr>
              <a:buSzPts val="1700"/>
              <a:buFont typeface="Nunito"/>
              <a:buChar char="●"/>
              <a:defRPr b="0" i="0" sz="1700" u="none" cap="none" strike="noStrike">
                <a:solidFill>
                  <a:schemeClr val="dk2"/>
                </a:solidFill>
                <a:latin typeface="Nunito"/>
                <a:ea typeface="Nunito"/>
                <a:cs typeface="Nunito"/>
                <a:sym typeface="Nunito"/>
              </a:defRPr>
            </a:lvl1pPr>
            <a:lvl2pPr indent="-323850" lvl="1" marL="914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2pPr>
            <a:lvl3pPr indent="-323850" lvl="2" marL="1371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3pPr>
            <a:lvl4pPr indent="-323850" lvl="3" marL="18288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4pPr>
            <a:lvl5pPr indent="-323850" lvl="4" marL="22860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5pPr>
            <a:lvl6pPr indent="-323850" lvl="5" marL="27432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6pPr>
            <a:lvl7pPr indent="-323850" lvl="6" marL="32004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7pPr>
            <a:lvl8pPr indent="-323850" lvl="7" marL="3657600" marR="0" rtl="0" algn="l">
              <a:lnSpc>
                <a:spcPct val="115000"/>
              </a:lnSpc>
              <a:spcBef>
                <a:spcPts val="210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8pPr>
            <a:lvl9pPr indent="-323850" lvl="8" marL="4114800" marR="0" rtl="0" algn="l">
              <a:lnSpc>
                <a:spcPct val="115000"/>
              </a:lnSpc>
              <a:spcBef>
                <a:spcPts val="2100"/>
              </a:spcBef>
              <a:spcAft>
                <a:spcPts val="2100"/>
              </a:spcAft>
              <a:buClr>
                <a:schemeClr val="dk2"/>
              </a:buClr>
              <a:buSzPts val="1500"/>
              <a:buFont typeface="Nunito"/>
              <a:buChar char="■"/>
              <a:defRPr b="0" i="0" sz="1500" u="none" cap="none" strike="noStrike">
                <a:solidFill>
                  <a:schemeClr val="dk2"/>
                </a:solidFill>
                <a:latin typeface="Nunito"/>
                <a:ea typeface="Nunito"/>
                <a:cs typeface="Nunito"/>
                <a:sym typeface="Nunito"/>
              </a:defRPr>
            </a:lvl9pPr>
          </a:lstStyle>
          <a:p/>
        </p:txBody>
      </p:sp>
      <p:sp>
        <p:nvSpPr>
          <p:cNvPr id="12" name="Google Shape;12;g723f2f8e81_0_682"/>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colah.github.io/posts/2015-08-Understanding-LSTM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gif"/><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gif"/><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gif"/><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33.png"/><Relationship Id="rId7" Type="http://schemas.openxmlformats.org/officeDocument/2006/relationships/image" Target="../media/image21.png"/><Relationship Id="rId8"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rive.google.com/file/d/1RDd0D47on4VT2GDmQJVLyVY-W2TSoX11/view?usp=sharing" TargetMode="External"/><Relationship Id="rId4" Type="http://schemas.openxmlformats.org/officeDocument/2006/relationships/hyperlink" Target="https://drive.google.com/file/d/1gmaEQ1-rkqAQ0PHxHteXLcm0QgO-MO2f/view?usp=sharing" TargetMode="External"/><Relationship Id="rId5" Type="http://schemas.openxmlformats.org/officeDocument/2006/relationships/hyperlink" Target="https://colab.research.google.com/drive/14FvvJc6qPFT3879S7ZP2HfeBrngdwXJ0" TargetMode="External"/><Relationship Id="rId6" Type="http://schemas.openxmlformats.org/officeDocument/2006/relationships/hyperlink" Target="https://colab.research.google.com/drive/14FvvJc6qPFT3879S7ZP2HfeBrngdwXJ0" TargetMode="External"/><Relationship Id="rId7" Type="http://schemas.openxmlformats.org/officeDocument/2006/relationships/hyperlink" Target="https://colab.research.google.com/drive/14FvvJc6qPFT3879S7ZP2HfeBrngdwXJ0" TargetMode="External"/><Relationship Id="rId8" Type="http://schemas.openxmlformats.org/officeDocument/2006/relationships/hyperlink" Target="https://colab.research.google.com/drive/14FvvJc6qPFT3879S7ZP2HfeBrngdwXJ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www.cs.toronto.edu/~graves/handwriting.html" TargetMode="External"/><Relationship Id="rId4" Type="http://schemas.openxmlformats.org/officeDocument/2006/relationships/hyperlink" Target="http://www.hexahedria.com/2015/08/03/composing-music-with-recurrent-neural-networks/" TargetMode="External"/></Relationships>
</file>

<file path=ppt/slides/_rels/slide43.xml.rels><?xml version="1.0" encoding="UTF-8" standalone="yes"?><Relationships xmlns="http://schemas.openxmlformats.org/package/2006/relationships"><Relationship Id="rId10" Type="http://schemas.openxmlformats.org/officeDocument/2006/relationships/hyperlink" Target="https://danijar.com/tips-for-training-recurrent-neural-networks/"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colah.github.io/posts/2015-08-Understanding-LSTMs/" TargetMode="External"/><Relationship Id="rId4" Type="http://schemas.openxmlformats.org/officeDocument/2006/relationships/hyperlink" Target="https://towardsdatascience.com/lstm-by-example-using-tensorflow-feb0c1968537" TargetMode="External"/><Relationship Id="rId9" Type="http://schemas.openxmlformats.org/officeDocument/2006/relationships/hyperlink" Target="https://hacks.mozilla.org/2018/09/speech-recognition-deepspeech/" TargetMode="External"/><Relationship Id="rId5" Type="http://schemas.openxmlformats.org/officeDocument/2006/relationships/hyperlink" Target="https://machinelearningmastery.com/how-to-develop-lstm-models-for-time-series-forecasting/" TargetMode="External"/><Relationship Id="rId6" Type="http://schemas.openxmlformats.org/officeDocument/2006/relationships/hyperlink" Target="https://adventuresinmachinelearning.com/keras-lstm-tutorial/" TargetMode="External"/><Relationship Id="rId7" Type="http://schemas.openxmlformats.org/officeDocument/2006/relationships/hyperlink" Target="https://www.tensorflow.org/guide/keras/rnn#cross-batch_statefulness" TargetMode="External"/><Relationship Id="rId8" Type="http://schemas.openxmlformats.org/officeDocument/2006/relationships/hyperlink" Target="https://towardsdatascience.com/animated-rnn-lstm-and-gru-ef124d06cf45"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altoros.com/blog/text-prediction-with-tensorflow-and-long-short-term-memory-in-six-steps/" TargetMode="External"/><Relationship Id="rId4" Type="http://schemas.openxmlformats.org/officeDocument/2006/relationships/hyperlink" Target="https://www.tianqiweiqi.com/python-ai-6-2-lstm-gru.html" TargetMode="External"/><Relationship Id="rId5" Type="http://schemas.openxmlformats.org/officeDocument/2006/relationships/hyperlink" Target="https://www.cse.iitk.ac.in/users/sigml/lec/Slides/LSTM.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google.com/search?q=Loss+function&amp;source=lmns&amp;rlz=1C1JZAP_enJO866JO866&amp;hl=en&amp;ved=2ahUKEwjT2a29y_ToAhUK3RoKHR20A3QQ_AUoAHoECAEQAA" TargetMode="External"/><Relationship Id="rId4" Type="http://schemas.openxmlformats.org/officeDocument/2006/relationships/hyperlink" Target="https://github.com/R4h4/Firstname_gender_prediction/blob/master/Article_Gender_Prediction.ipynb" TargetMode="External"/><Relationship Id="rId9" Type="http://schemas.openxmlformats.org/officeDocument/2006/relationships/hyperlink" Target="https://machinelearningmastery.com/sequence-classification-lstm-recurrent-neural-networks-python-keras/" TargetMode="External"/><Relationship Id="rId5" Type="http://schemas.openxmlformats.org/officeDocument/2006/relationships/hyperlink" Target="https://blog.paperspace.com/intro-to-optimization-in-deep-learning-gradient-descent/" TargetMode="External"/><Relationship Id="rId6" Type="http://schemas.openxmlformats.org/officeDocument/2006/relationships/hyperlink" Target="https://www.cs.umd.edu/~tomg/projects/landscapes/" TargetMode="External"/><Relationship Id="rId7" Type="http://schemas.openxmlformats.org/officeDocument/2006/relationships/hyperlink" Target="http://pages.cs.wisc.edu/~shavlik/cs638/lectureNotes/Long%20Short-Term%20Memory%20Networks.pdf" TargetMode="External"/><Relationship Id="rId8" Type="http://schemas.openxmlformats.org/officeDocument/2006/relationships/hyperlink" Target="https://colah.github.io/posts/2015-08-Understanding-LSTMs/?fbclid=IwAR3UCpsfZMFqitnKnFCf-NvaD2JuNFblat1nc-7IT5Bx-MHMKcl1DbA7q1k#fn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karpathy.github.io/2015/05/21/rnn-effectivene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1"/>
          <p:cNvSpPr txBox="1"/>
          <p:nvPr>
            <p:ph type="ctrTitle"/>
          </p:nvPr>
        </p:nvSpPr>
        <p:spPr>
          <a:xfrm>
            <a:off x="1524000" y="937322"/>
            <a:ext cx="9144000" cy="260340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4800"/>
              <a:buNone/>
            </a:pPr>
            <a:r>
              <a:rPr lang="en-US"/>
              <a:t>LONG SHORT TERM MEMORY</a:t>
            </a:r>
            <a:endParaRPr/>
          </a:p>
          <a:p>
            <a:pPr indent="0" lvl="0" marL="0" rtl="0" algn="ctr">
              <a:lnSpc>
                <a:spcPct val="80000"/>
              </a:lnSpc>
              <a:spcBef>
                <a:spcPts val="0"/>
              </a:spcBef>
              <a:spcAft>
                <a:spcPts val="0"/>
              </a:spcAft>
              <a:buSzPts val="4800"/>
              <a:buNone/>
            </a:pPr>
            <a:r>
              <a:t/>
            </a:r>
            <a:endParaRPr/>
          </a:p>
          <a:p>
            <a:pPr indent="0" lvl="0" marL="0" rtl="0" algn="ctr">
              <a:lnSpc>
                <a:spcPct val="80000"/>
              </a:lnSpc>
              <a:spcBef>
                <a:spcPts val="0"/>
              </a:spcBef>
              <a:spcAft>
                <a:spcPts val="0"/>
              </a:spcAft>
              <a:buSzPts val="4800"/>
              <a:buNone/>
            </a:pPr>
            <a:r>
              <a:rPr lang="en-US"/>
              <a:t>LSTM</a:t>
            </a:r>
            <a:endParaRPr/>
          </a:p>
        </p:txBody>
      </p:sp>
      <p:sp>
        <p:nvSpPr>
          <p:cNvPr id="288" name="Google Shape;288;p1"/>
          <p:cNvSpPr txBox="1"/>
          <p:nvPr>
            <p:ph idx="1" type="subTitle"/>
          </p:nvPr>
        </p:nvSpPr>
        <p:spPr>
          <a:xfrm>
            <a:off x="1524000" y="3891800"/>
            <a:ext cx="9144000" cy="13938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200"/>
              </a:spcBef>
              <a:spcAft>
                <a:spcPts val="0"/>
              </a:spcAft>
              <a:buSzPts val="1870"/>
              <a:buNone/>
            </a:pPr>
            <a:r>
              <a:rPr lang="en-US" sz="2400">
                <a:extLst>
                  <a:ext uri="http://customooxmlschemas.google.com/">
                    <go:slidesCustomData xmlns:go="http://customooxmlschemas.google.com/" textRoundtripDataId="0"/>
                  </a:ext>
                </a:extLst>
              </a:rPr>
              <a:t>Enas Khwaileh and Marwa Al-Harbi</a:t>
            </a:r>
            <a:endParaRPr sz="2400"/>
          </a:p>
          <a:p>
            <a:pPr indent="0" lvl="0" marL="0" rtl="0" algn="ctr">
              <a:lnSpc>
                <a:spcPct val="90000"/>
              </a:lnSpc>
              <a:spcBef>
                <a:spcPts val="1200"/>
              </a:spcBef>
              <a:spcAft>
                <a:spcPts val="0"/>
              </a:spcAft>
              <a:buSzPts val="1870"/>
              <a:buNone/>
            </a:pPr>
            <a:r>
              <a:rPr lang="en-US" sz="2400"/>
              <a:t>Advanced Artificial Intelligence </a:t>
            </a:r>
            <a:endParaRPr sz="2400"/>
          </a:p>
          <a:p>
            <a:pPr indent="0" lvl="0" marL="0" rtl="0" algn="ctr">
              <a:lnSpc>
                <a:spcPct val="90000"/>
              </a:lnSpc>
              <a:spcBef>
                <a:spcPts val="1200"/>
              </a:spcBef>
              <a:spcAft>
                <a:spcPts val="0"/>
              </a:spcAft>
              <a:buSzPts val="1870"/>
              <a:buNone/>
            </a:pPr>
            <a:r>
              <a:rPr lang="en-US" sz="2400"/>
              <a:t>Supervised by</a:t>
            </a:r>
            <a:endParaRPr sz="2400"/>
          </a:p>
          <a:p>
            <a:pPr indent="0" lvl="0" marL="0" rtl="0" algn="ctr">
              <a:lnSpc>
                <a:spcPct val="90000"/>
              </a:lnSpc>
              <a:spcBef>
                <a:spcPts val="1200"/>
              </a:spcBef>
              <a:spcAft>
                <a:spcPts val="0"/>
              </a:spcAft>
              <a:buSzPts val="1870"/>
              <a:buNone/>
            </a:pPr>
            <a:r>
              <a:rPr lang="en-US" sz="2400"/>
              <a:t>Dr. Qanitah Bani-baker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g74632d5bb1_0_4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LSTM</a:t>
            </a:r>
            <a:endParaRPr/>
          </a:p>
        </p:txBody>
      </p:sp>
      <p:sp>
        <p:nvSpPr>
          <p:cNvPr id="373" name="Google Shape;373;g74632d5bb1_0_45"/>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342900" lvl="0" marL="114300" rtl="0" algn="just">
              <a:lnSpc>
                <a:spcPct val="90000"/>
              </a:lnSpc>
              <a:spcBef>
                <a:spcPts val="0"/>
              </a:spcBef>
              <a:spcAft>
                <a:spcPts val="0"/>
              </a:spcAft>
              <a:buClr>
                <a:srgbClr val="333333"/>
              </a:buClr>
              <a:buSzPts val="1800"/>
              <a:buFont typeface="Arial"/>
              <a:buChar char="●"/>
            </a:pPr>
            <a:r>
              <a:rPr b="1" lang="en-US" sz="1800">
                <a:solidFill>
                  <a:srgbClr val="333333"/>
                </a:solidFill>
                <a:highlight>
                  <a:srgbClr val="FFFFFF"/>
                </a:highlight>
                <a:latin typeface="Arial"/>
                <a:ea typeface="Arial"/>
                <a:cs typeface="Arial"/>
                <a:sym typeface="Arial"/>
              </a:rPr>
              <a:t>Long Short Term Memory networks</a:t>
            </a:r>
            <a:r>
              <a:rPr lang="en-US" sz="1800">
                <a:solidFill>
                  <a:srgbClr val="333333"/>
                </a:solidFill>
                <a:highlight>
                  <a:srgbClr val="FFFFFF"/>
                </a:highlight>
                <a:latin typeface="Arial"/>
                <a:ea typeface="Arial"/>
                <a:cs typeface="Arial"/>
                <a:sym typeface="Arial"/>
              </a:rPr>
              <a:t> – usually just called “</a:t>
            </a:r>
            <a:r>
              <a:rPr i="1" lang="en-US" sz="1800">
                <a:solidFill>
                  <a:srgbClr val="333333"/>
                </a:solidFill>
                <a:highlight>
                  <a:srgbClr val="FFFFFF"/>
                </a:highlight>
                <a:latin typeface="Arial"/>
                <a:ea typeface="Arial"/>
                <a:cs typeface="Arial"/>
                <a:sym typeface="Arial"/>
              </a:rPr>
              <a:t>LSTMs</a:t>
            </a:r>
            <a:r>
              <a:rPr lang="en-US" sz="1800">
                <a:solidFill>
                  <a:srgbClr val="333333"/>
                </a:solidFill>
                <a:highlight>
                  <a:srgbClr val="FFFFFF"/>
                </a:highlight>
                <a:latin typeface="Arial"/>
                <a:ea typeface="Arial"/>
                <a:cs typeface="Arial"/>
                <a:sym typeface="Arial"/>
              </a:rPr>
              <a:t>” – are a special kind of RNN, capable of learning long-term dependencies.</a:t>
            </a:r>
            <a:endParaRPr sz="1800">
              <a:solidFill>
                <a:srgbClr val="333333"/>
              </a:solidFill>
              <a:highlight>
                <a:srgbClr val="FFFFFF"/>
              </a:highlight>
              <a:latin typeface="Arial"/>
              <a:ea typeface="Arial"/>
              <a:cs typeface="Arial"/>
              <a:sym typeface="Arial"/>
            </a:endParaRPr>
          </a:p>
          <a:p>
            <a:pPr indent="0" lvl="0" marL="114300" rtl="0" algn="just">
              <a:lnSpc>
                <a:spcPct val="90000"/>
              </a:lnSpc>
              <a:spcBef>
                <a:spcPts val="0"/>
              </a:spcBef>
              <a:spcAft>
                <a:spcPts val="0"/>
              </a:spcAft>
              <a:buNone/>
            </a:pPr>
            <a:r>
              <a:t/>
            </a:r>
            <a:endParaRPr sz="1800">
              <a:solidFill>
                <a:srgbClr val="333333"/>
              </a:solidFill>
              <a:highlight>
                <a:srgbClr val="FFFFFF"/>
              </a:highlight>
              <a:latin typeface="Arial"/>
              <a:ea typeface="Arial"/>
              <a:cs typeface="Arial"/>
              <a:sym typeface="Arial"/>
            </a:endParaRPr>
          </a:p>
          <a:p>
            <a:pPr indent="0" lvl="0" marL="171450" rtl="0" algn="just">
              <a:lnSpc>
                <a:spcPct val="90000"/>
              </a:lnSpc>
              <a:spcBef>
                <a:spcPts val="0"/>
              </a:spcBef>
              <a:spcAft>
                <a:spcPts val="0"/>
              </a:spcAft>
              <a:buNone/>
            </a:pPr>
            <a:r>
              <a:t/>
            </a:r>
            <a:endParaRPr sz="1800">
              <a:solidFill>
                <a:srgbClr val="333333"/>
              </a:solidFill>
              <a:highlight>
                <a:srgbClr val="FFFFFF"/>
              </a:highlight>
              <a:latin typeface="Arial"/>
              <a:ea typeface="Arial"/>
              <a:cs typeface="Arial"/>
              <a:sym typeface="Arial"/>
            </a:endParaRPr>
          </a:p>
          <a:p>
            <a:pPr indent="-342900" lvl="0" marL="114300" rtl="0" algn="just">
              <a:spcBef>
                <a:spcPts val="0"/>
              </a:spcBef>
              <a:spcAft>
                <a:spcPts val="0"/>
              </a:spcAft>
              <a:buClr>
                <a:srgbClr val="000000"/>
              </a:buClr>
              <a:buSzPts val="1800"/>
              <a:buFont typeface="Arial"/>
              <a:buChar char="●"/>
            </a:pPr>
            <a:r>
              <a:rPr lang="en-US" sz="1800">
                <a:solidFill>
                  <a:srgbClr val="000000"/>
                </a:solidFill>
              </a:rPr>
              <a:t>The Long Short-Term Memory (LSTM) cell was proposed in 1997 by </a:t>
            </a:r>
            <a:r>
              <a:rPr lang="en-US" sz="1800" u="sng">
                <a:solidFill>
                  <a:srgbClr val="000000"/>
                </a:solidFill>
              </a:rPr>
              <a:t>Sepp Hochreiter and Jürgen Schmidhuber</a:t>
            </a:r>
            <a:r>
              <a:rPr lang="en-US" sz="1800">
                <a:solidFill>
                  <a:srgbClr val="000000"/>
                </a:solidFill>
              </a:rPr>
              <a:t>, and it was gradually improved over the years by several researchers, such as Alex Graves, Haşim Sak, Wojciech Zaremba, and many more.</a:t>
            </a:r>
            <a:endParaRPr sz="1800">
              <a:solidFill>
                <a:srgbClr val="000000"/>
              </a:solidFill>
            </a:endParaRPr>
          </a:p>
          <a:p>
            <a:pPr indent="0" lvl="0" marL="114300" rtl="0" algn="just">
              <a:spcBef>
                <a:spcPts val="0"/>
              </a:spcBef>
              <a:spcAft>
                <a:spcPts val="0"/>
              </a:spcAft>
              <a:buNone/>
            </a:pPr>
            <a:r>
              <a:t/>
            </a:r>
            <a:endParaRPr sz="1800">
              <a:solidFill>
                <a:srgbClr val="000000"/>
              </a:solidFill>
            </a:endParaRPr>
          </a:p>
          <a:p>
            <a:pPr indent="0" lvl="0" marL="457200" rtl="0" algn="just">
              <a:lnSpc>
                <a:spcPct val="90000"/>
              </a:lnSpc>
              <a:spcBef>
                <a:spcPts val="600"/>
              </a:spcBef>
              <a:spcAft>
                <a:spcPts val="0"/>
              </a:spcAft>
              <a:buSzPts val="1530"/>
              <a:buNone/>
            </a:pPr>
            <a:r>
              <a:t/>
            </a:r>
            <a:endParaRPr sz="2400"/>
          </a:p>
          <a:p>
            <a:pPr indent="-342900" lvl="0" marL="171450" rtl="0" algn="just">
              <a:lnSpc>
                <a:spcPct val="90000"/>
              </a:lnSpc>
              <a:spcBef>
                <a:spcPts val="600"/>
              </a:spcBef>
              <a:spcAft>
                <a:spcPts val="0"/>
              </a:spcAft>
              <a:buClr>
                <a:srgbClr val="333333"/>
              </a:buClr>
              <a:buSzPts val="1800"/>
              <a:buFont typeface="Arial"/>
              <a:buChar char="●"/>
            </a:pPr>
            <a:r>
              <a:rPr lang="en-US" sz="1800">
                <a:solidFill>
                  <a:srgbClr val="333333"/>
                </a:solidFill>
                <a:highlight>
                  <a:srgbClr val="FFFFFF"/>
                </a:highlight>
                <a:latin typeface="Arial"/>
                <a:ea typeface="Arial"/>
                <a:cs typeface="Arial"/>
                <a:sym typeface="Arial"/>
              </a:rPr>
              <a:t>LSTMs are explicitly designed to </a:t>
            </a:r>
            <a:r>
              <a:rPr b="1" lang="en-US" sz="1800">
                <a:solidFill>
                  <a:srgbClr val="FF0000"/>
                </a:solidFill>
                <a:highlight>
                  <a:srgbClr val="FFFFFF"/>
                </a:highlight>
                <a:latin typeface="Arial"/>
                <a:ea typeface="Arial"/>
                <a:cs typeface="Arial"/>
                <a:sym typeface="Arial"/>
              </a:rPr>
              <a:t>avoid</a:t>
            </a:r>
            <a:r>
              <a:rPr lang="en-US" sz="1800">
                <a:solidFill>
                  <a:srgbClr val="333333"/>
                </a:solidFill>
                <a:highlight>
                  <a:srgbClr val="FFFFFF"/>
                </a:highlight>
                <a:latin typeface="Arial"/>
                <a:ea typeface="Arial"/>
                <a:cs typeface="Arial"/>
                <a:sym typeface="Arial"/>
              </a:rPr>
              <a:t> the long-term dependency problem. Remembering information for long periods of time is practically their </a:t>
            </a:r>
            <a:r>
              <a:rPr b="1" lang="en-US" sz="1800">
                <a:solidFill>
                  <a:srgbClr val="333333"/>
                </a:solidFill>
                <a:highlight>
                  <a:srgbClr val="FFFFFF"/>
                </a:highlight>
                <a:latin typeface="Arial"/>
                <a:ea typeface="Arial"/>
                <a:cs typeface="Arial"/>
                <a:sym typeface="Arial"/>
              </a:rPr>
              <a:t>default behavior, not something they struggle to learn!</a:t>
            </a:r>
            <a:endParaRPr b="1" sz="1800">
              <a:solidFill>
                <a:srgbClr val="333333"/>
              </a:solidFill>
              <a:highlight>
                <a:srgbClr val="FFFFFF"/>
              </a:highlight>
              <a:latin typeface="Arial"/>
              <a:ea typeface="Arial"/>
              <a:cs typeface="Arial"/>
              <a:sym typeface="Arial"/>
            </a:endParaRPr>
          </a:p>
          <a:p>
            <a:pPr indent="0" lvl="0" marL="0" rtl="0" algn="just">
              <a:lnSpc>
                <a:spcPct val="90000"/>
              </a:lnSpc>
              <a:spcBef>
                <a:spcPts val="600"/>
              </a:spcBef>
              <a:spcAft>
                <a:spcPts val="0"/>
              </a:spcAft>
              <a:buNone/>
            </a:pPr>
            <a:r>
              <a:t/>
            </a:r>
            <a:endParaRPr b="1" sz="1800">
              <a:solidFill>
                <a:srgbClr val="333333"/>
              </a:solidFill>
              <a:highlight>
                <a:srgbClr val="FFFFFF"/>
              </a:highlight>
              <a:latin typeface="Arial"/>
              <a:ea typeface="Arial"/>
              <a:cs typeface="Arial"/>
              <a:sym typeface="Arial"/>
            </a:endParaRPr>
          </a:p>
          <a:p>
            <a:pPr indent="0" lvl="0" marL="0" rtl="0" algn="just">
              <a:lnSpc>
                <a:spcPct val="90000"/>
              </a:lnSpc>
              <a:spcBef>
                <a:spcPts val="600"/>
              </a:spcBef>
              <a:spcAft>
                <a:spcPts val="0"/>
              </a:spcAft>
              <a:buNone/>
            </a:pPr>
            <a:r>
              <a:t/>
            </a:r>
            <a:endParaRPr b="1" sz="1800">
              <a:solidFill>
                <a:srgbClr val="333333"/>
              </a:solidFill>
              <a:highlight>
                <a:srgbClr val="FFFFFF"/>
              </a:highlight>
              <a:latin typeface="Arial"/>
              <a:ea typeface="Arial"/>
              <a:cs typeface="Arial"/>
              <a:sym typeface="Arial"/>
            </a:endParaRPr>
          </a:p>
          <a:p>
            <a:pPr indent="-342900" lvl="0" marL="457200" rtl="0" algn="just">
              <a:lnSpc>
                <a:spcPct val="90000"/>
              </a:lnSpc>
              <a:spcBef>
                <a:spcPts val="600"/>
              </a:spcBef>
              <a:spcAft>
                <a:spcPts val="0"/>
              </a:spcAft>
              <a:buClr>
                <a:srgbClr val="000000"/>
              </a:buClr>
              <a:buSzPts val="1800"/>
              <a:buFont typeface="Arial"/>
              <a:buChar char="●"/>
            </a:pPr>
            <a:r>
              <a:rPr b="1" i="1" lang="en-US" sz="1800">
                <a:solidFill>
                  <a:srgbClr val="000000"/>
                </a:solidFill>
                <a:highlight>
                  <a:srgbClr val="FFFFFF"/>
                </a:highlight>
                <a:latin typeface="Arial"/>
                <a:ea typeface="Arial"/>
                <a:cs typeface="Arial"/>
                <a:sym typeface="Arial"/>
              </a:rPr>
              <a:t>Long Short-Term Memory (LSTM) can solve numerous tasks not solvable by previous learning algorithms for recurrent neural networks (RNNs).</a:t>
            </a:r>
            <a:endParaRPr b="1" sz="1800">
              <a:solidFill>
                <a:srgbClr val="000000"/>
              </a:solidFill>
              <a:highlight>
                <a:srgbClr val="FFFFFF"/>
              </a:highlight>
              <a:latin typeface="Arial"/>
              <a:ea typeface="Arial"/>
              <a:cs typeface="Arial"/>
              <a:sym typeface="Arial"/>
            </a:endParaRPr>
          </a:p>
        </p:txBody>
      </p:sp>
      <p:sp>
        <p:nvSpPr>
          <p:cNvPr id="374" name="Google Shape;374;g74632d5bb1_0_45"/>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375" name="Google Shape;375;g74632d5bb1_0_45"/>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376" name="Google Shape;376;g74632d5bb1_0_4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g7464524854_0_53"/>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383" name="Google Shape;383;g7464524854_0_53"/>
          <p:cNvPicPr preferRelativeResize="0"/>
          <p:nvPr/>
        </p:nvPicPr>
        <p:blipFill rotWithShape="1">
          <a:blip r:embed="rId3">
            <a:alphaModFix/>
          </a:blip>
          <a:srcRect b="0" l="0" r="0" t="0"/>
          <a:stretch/>
        </p:blipFill>
        <p:spPr>
          <a:xfrm>
            <a:off x="2256150" y="80800"/>
            <a:ext cx="7935801" cy="3196025"/>
          </a:xfrm>
          <a:prstGeom prst="rect">
            <a:avLst/>
          </a:prstGeom>
          <a:noFill/>
          <a:ln>
            <a:noFill/>
          </a:ln>
        </p:spPr>
      </p:pic>
      <p:pic>
        <p:nvPicPr>
          <p:cNvPr id="384" name="Google Shape;384;g7464524854_0_53"/>
          <p:cNvPicPr preferRelativeResize="0"/>
          <p:nvPr/>
        </p:nvPicPr>
        <p:blipFill rotWithShape="1">
          <a:blip r:embed="rId4">
            <a:alphaModFix/>
          </a:blip>
          <a:srcRect b="0" l="0" r="0" t="0"/>
          <a:stretch/>
        </p:blipFill>
        <p:spPr>
          <a:xfrm>
            <a:off x="2273975" y="3420050"/>
            <a:ext cx="7556351" cy="2965425"/>
          </a:xfrm>
          <a:prstGeom prst="rect">
            <a:avLst/>
          </a:prstGeom>
          <a:noFill/>
          <a:ln>
            <a:noFill/>
          </a:ln>
        </p:spPr>
      </p:pic>
      <p:cxnSp>
        <p:nvCxnSpPr>
          <p:cNvPr id="385" name="Google Shape;385;g7464524854_0_53"/>
          <p:cNvCxnSpPr/>
          <p:nvPr/>
        </p:nvCxnSpPr>
        <p:spPr>
          <a:xfrm rot="10800000">
            <a:off x="1092100" y="3420050"/>
            <a:ext cx="9920100" cy="0"/>
          </a:xfrm>
          <a:prstGeom prst="straightConnector1">
            <a:avLst/>
          </a:prstGeom>
          <a:noFill/>
          <a:ln cap="flat" cmpd="sng" w="38100">
            <a:solidFill>
              <a:srgbClr val="B6D7A8"/>
            </a:solidFill>
            <a:prstDash val="solid"/>
            <a:round/>
            <a:headEnd len="sm" w="sm" type="none"/>
            <a:tailEnd len="sm" w="sm" type="none"/>
          </a:ln>
        </p:spPr>
      </p:cxnSp>
      <p:sp>
        <p:nvSpPr>
          <p:cNvPr id="386" name="Google Shape;386;g7464524854_0_53"/>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6"/>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b="1" lang="en-US"/>
              <a:t>TACKLING THE SHORT-TERM MEMORY PROBLEM</a:t>
            </a:r>
            <a:endParaRPr/>
          </a:p>
        </p:txBody>
      </p:sp>
      <p:sp>
        <p:nvSpPr>
          <p:cNvPr id="392" name="Google Shape;392;p26"/>
          <p:cNvSpPr txBox="1"/>
          <p:nvPr>
            <p:ph idx="1" type="body"/>
          </p:nvPr>
        </p:nvSpPr>
        <p:spPr>
          <a:xfrm>
            <a:off x="314325" y="1743075"/>
            <a:ext cx="11387137" cy="4429125"/>
          </a:xfrm>
          <a:prstGeom prst="rect">
            <a:avLst/>
          </a:prstGeom>
          <a:noFill/>
          <a:ln>
            <a:noFill/>
          </a:ln>
        </p:spPr>
        <p:txBody>
          <a:bodyPr anchorCtr="0" anchor="t" bIns="45700" lIns="91425" spcFirstLastPara="1" rIns="91425" wrap="square" tIns="45700">
            <a:noAutofit/>
          </a:bodyPr>
          <a:lstStyle/>
          <a:p>
            <a:pPr indent="-182562" lvl="0" marL="182562" rtl="0" algn="just">
              <a:lnSpc>
                <a:spcPct val="90000"/>
              </a:lnSpc>
              <a:spcBef>
                <a:spcPts val="0"/>
              </a:spcBef>
              <a:spcAft>
                <a:spcPts val="0"/>
              </a:spcAft>
              <a:buSzPts val="2400"/>
              <a:buChar char="●"/>
            </a:pPr>
            <a:r>
              <a:rPr lang="en-US" sz="2400"/>
              <a:t>Due to the transformations that the data goes through when traversing an RNN, some information is lost at each time step. </a:t>
            </a:r>
            <a:endParaRPr sz="2400"/>
          </a:p>
          <a:p>
            <a:pPr indent="0" lvl="0" marL="457200" rtl="0" algn="just">
              <a:lnSpc>
                <a:spcPct val="90000"/>
              </a:lnSpc>
              <a:spcBef>
                <a:spcPts val="0"/>
              </a:spcBef>
              <a:spcAft>
                <a:spcPts val="0"/>
              </a:spcAft>
              <a:buNone/>
            </a:pPr>
            <a:r>
              <a:t/>
            </a:r>
            <a:endParaRPr sz="2400"/>
          </a:p>
          <a:p>
            <a:pPr indent="-182562" lvl="0" marL="182562" rtl="0" algn="just">
              <a:lnSpc>
                <a:spcPct val="90000"/>
              </a:lnSpc>
              <a:spcBef>
                <a:spcPts val="0"/>
              </a:spcBef>
              <a:spcAft>
                <a:spcPts val="0"/>
              </a:spcAft>
              <a:buSzPts val="2400"/>
              <a:buChar char="●"/>
            </a:pPr>
            <a:r>
              <a:rPr lang="en-US" sz="2400"/>
              <a:t>Imagine Dory the fish trying to translate a long sentence; by the time she’s finished reading it, she has no clue how it started. </a:t>
            </a:r>
            <a:endParaRPr sz="2400"/>
          </a:p>
          <a:p>
            <a:pPr indent="0" lvl="0" marL="0" rtl="0" algn="just">
              <a:lnSpc>
                <a:spcPct val="90000"/>
              </a:lnSpc>
              <a:spcBef>
                <a:spcPts val="0"/>
              </a:spcBef>
              <a:spcAft>
                <a:spcPts val="0"/>
              </a:spcAft>
              <a:buSzPts val="1530"/>
              <a:buNone/>
            </a:pPr>
            <a:r>
              <a:t/>
            </a:r>
            <a:endParaRPr sz="2400"/>
          </a:p>
          <a:p>
            <a:pPr indent="0" lvl="0" marL="0" rtl="0" algn="just">
              <a:lnSpc>
                <a:spcPct val="90000"/>
              </a:lnSpc>
              <a:spcBef>
                <a:spcPts val="0"/>
              </a:spcBef>
              <a:spcAft>
                <a:spcPts val="0"/>
              </a:spcAft>
              <a:buSzPts val="1530"/>
              <a:buNone/>
            </a:pPr>
            <a:r>
              <a:t/>
            </a:r>
            <a:endParaRPr sz="2400"/>
          </a:p>
          <a:p>
            <a:pPr indent="0" lvl="0" marL="0" rtl="0" algn="just">
              <a:lnSpc>
                <a:spcPct val="90000"/>
              </a:lnSpc>
              <a:spcBef>
                <a:spcPts val="0"/>
              </a:spcBef>
              <a:spcAft>
                <a:spcPts val="0"/>
              </a:spcAft>
              <a:buSzPts val="1530"/>
              <a:buNone/>
            </a:pPr>
            <a:r>
              <a:t/>
            </a:r>
            <a:endParaRPr sz="2400"/>
          </a:p>
          <a:p>
            <a:pPr indent="0" lvl="0" marL="0" rtl="0" algn="just">
              <a:lnSpc>
                <a:spcPct val="90000"/>
              </a:lnSpc>
              <a:spcBef>
                <a:spcPts val="0"/>
              </a:spcBef>
              <a:spcAft>
                <a:spcPts val="0"/>
              </a:spcAft>
              <a:buSzPts val="1530"/>
              <a:buNone/>
            </a:pPr>
            <a:r>
              <a:t/>
            </a:r>
            <a:endParaRPr sz="2400"/>
          </a:p>
          <a:p>
            <a:pPr indent="0" lvl="0" marL="0" rtl="0" algn="just">
              <a:lnSpc>
                <a:spcPct val="90000"/>
              </a:lnSpc>
              <a:spcBef>
                <a:spcPts val="0"/>
              </a:spcBef>
              <a:spcAft>
                <a:spcPts val="0"/>
              </a:spcAft>
              <a:buSzPts val="1530"/>
              <a:buNone/>
            </a:pPr>
            <a:r>
              <a:t/>
            </a:r>
            <a:endParaRPr sz="2400"/>
          </a:p>
          <a:p>
            <a:pPr indent="-182562" lvl="0" marL="182562" rtl="0" algn="just">
              <a:lnSpc>
                <a:spcPct val="90000"/>
              </a:lnSpc>
              <a:spcBef>
                <a:spcPts val="0"/>
              </a:spcBef>
              <a:spcAft>
                <a:spcPts val="0"/>
              </a:spcAft>
              <a:buSzPts val="2400"/>
              <a:buChar char="●"/>
            </a:pPr>
            <a:r>
              <a:rPr lang="en-US" sz="2400"/>
              <a:t>To tackle this problem, various types of cells with long-term memory have been introduced. They have proven so successful that the basic cells are not used much anymore.</a:t>
            </a:r>
            <a:endParaRPr sz="2400"/>
          </a:p>
          <a:p>
            <a:pPr indent="0" lvl="0" marL="0" rtl="0" algn="ctr">
              <a:lnSpc>
                <a:spcPct val="90000"/>
              </a:lnSpc>
              <a:spcBef>
                <a:spcPts val="400"/>
              </a:spcBef>
              <a:spcAft>
                <a:spcPts val="0"/>
              </a:spcAft>
              <a:buSzPts val="1530"/>
              <a:buNone/>
            </a:pPr>
            <a:r>
              <a:rPr b="1" lang="en-US" sz="2400"/>
              <a:t>LSTM cell</a:t>
            </a:r>
            <a:endParaRPr b="1" sz="2400"/>
          </a:p>
          <a:p>
            <a:pPr indent="0" lvl="0" marL="457200" rtl="0" algn="just">
              <a:lnSpc>
                <a:spcPct val="90000"/>
              </a:lnSpc>
              <a:spcBef>
                <a:spcPts val="600"/>
              </a:spcBef>
              <a:spcAft>
                <a:spcPts val="0"/>
              </a:spcAft>
              <a:buSzPts val="1530"/>
              <a:buNone/>
            </a:pPr>
            <a:r>
              <a:t/>
            </a:r>
            <a:endParaRPr sz="2400"/>
          </a:p>
        </p:txBody>
      </p:sp>
      <p:sp>
        <p:nvSpPr>
          <p:cNvPr id="393" name="Google Shape;393;p26"/>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394" name="Google Shape;394;p26"/>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395" name="Google Shape;395;p26"/>
          <p:cNvPicPr preferRelativeResize="0"/>
          <p:nvPr/>
        </p:nvPicPr>
        <p:blipFill rotWithShape="1">
          <a:blip r:embed="rId3">
            <a:alphaModFix/>
          </a:blip>
          <a:srcRect b="0" l="0" r="0" t="0"/>
          <a:stretch/>
        </p:blipFill>
        <p:spPr>
          <a:xfrm>
            <a:off x="8911175" y="3304875"/>
            <a:ext cx="2097575" cy="1551075"/>
          </a:xfrm>
          <a:prstGeom prst="rect">
            <a:avLst/>
          </a:prstGeom>
          <a:noFill/>
          <a:ln>
            <a:noFill/>
          </a:ln>
        </p:spPr>
      </p:pic>
      <p:sp>
        <p:nvSpPr>
          <p:cNvPr id="396" name="Google Shape;396;p26"/>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28"/>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b="1" lang="en-US" sz="3200"/>
              <a:t>IF YOU HAVE THIS TEXT AND SOMEONE ASK YOU ABOUT IT?</a:t>
            </a:r>
            <a:endParaRPr sz="3200"/>
          </a:p>
        </p:txBody>
      </p:sp>
      <p:sp>
        <p:nvSpPr>
          <p:cNvPr id="402" name="Google Shape;402;p28"/>
          <p:cNvSpPr txBox="1"/>
          <p:nvPr>
            <p:ph idx="1" type="body"/>
          </p:nvPr>
        </p:nvSpPr>
        <p:spPr>
          <a:xfrm>
            <a:off x="314325" y="3669241"/>
            <a:ext cx="11387137" cy="2502959"/>
          </a:xfrm>
          <a:prstGeom prst="rect">
            <a:avLst/>
          </a:prstGeom>
          <a:noFill/>
          <a:ln>
            <a:noFill/>
          </a:ln>
        </p:spPr>
        <p:txBody>
          <a:bodyPr anchorCtr="0" anchor="t" bIns="45700" lIns="91425" spcFirstLastPara="1" rIns="91425" wrap="square" tIns="45700">
            <a:noAutofit/>
          </a:bodyPr>
          <a:lstStyle/>
          <a:p>
            <a:pPr indent="-182563" lvl="0" marL="182563" rtl="0" algn="l">
              <a:lnSpc>
                <a:spcPct val="90000"/>
              </a:lnSpc>
              <a:spcBef>
                <a:spcPts val="0"/>
              </a:spcBef>
              <a:spcAft>
                <a:spcPts val="0"/>
              </a:spcAft>
              <a:buSzPts val="2000"/>
              <a:buChar char="●"/>
            </a:pPr>
            <a:r>
              <a:rPr lang="en-US" sz="2000"/>
              <a:t>When you read the review, your brain subconsciously only remembers important keywords. You pick up words like “amazing” and “perfectly balanced breakfast”. You don’t care much for words like “this”, “gave“, “all”, “should”, etc.</a:t>
            </a:r>
            <a:endParaRPr sz="2000"/>
          </a:p>
          <a:p>
            <a:pPr indent="-74613" lvl="0" marL="182563" rtl="0" algn="l">
              <a:lnSpc>
                <a:spcPct val="90000"/>
              </a:lnSpc>
              <a:spcBef>
                <a:spcPts val="1200"/>
              </a:spcBef>
              <a:spcAft>
                <a:spcPts val="0"/>
              </a:spcAft>
              <a:buSzPts val="1700"/>
              <a:buNone/>
            </a:pPr>
            <a:r>
              <a:t/>
            </a:r>
            <a:endParaRPr sz="2000"/>
          </a:p>
          <a:p>
            <a:pPr indent="-182563" lvl="0" marL="182563" rtl="0" algn="l">
              <a:lnSpc>
                <a:spcPct val="90000"/>
              </a:lnSpc>
              <a:spcBef>
                <a:spcPts val="1200"/>
              </a:spcBef>
              <a:spcAft>
                <a:spcPts val="0"/>
              </a:spcAft>
              <a:buSzPts val="2000"/>
              <a:buChar char="●"/>
            </a:pPr>
            <a:r>
              <a:rPr lang="en-US" sz="2000"/>
              <a:t>And that is essentially what an LSTM or GRU does. It can learn to keep only relevant information to make predictions, and forget non relevant data. In this case, the words you remembered made you judge that it was good.</a:t>
            </a:r>
            <a:endParaRPr sz="2000"/>
          </a:p>
        </p:txBody>
      </p:sp>
      <p:sp>
        <p:nvSpPr>
          <p:cNvPr id="403" name="Google Shape;403;p28"/>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404" name="Google Shape;404;p28"/>
          <p:cNvPicPr preferRelativeResize="0"/>
          <p:nvPr/>
        </p:nvPicPr>
        <p:blipFill rotWithShape="1">
          <a:blip r:embed="rId3">
            <a:alphaModFix/>
          </a:blip>
          <a:srcRect b="0" l="0" r="0" t="0"/>
          <a:stretch/>
        </p:blipFill>
        <p:spPr>
          <a:xfrm>
            <a:off x="448750" y="1813983"/>
            <a:ext cx="5168900" cy="1460500"/>
          </a:xfrm>
          <a:prstGeom prst="rect">
            <a:avLst/>
          </a:prstGeom>
          <a:solidFill>
            <a:schemeClr val="lt1"/>
          </a:solidFill>
          <a:ln cap="flat" cmpd="sng" w="12700">
            <a:solidFill>
              <a:schemeClr val="dk1"/>
            </a:solidFill>
            <a:prstDash val="solid"/>
            <a:round/>
            <a:headEnd len="sm" w="sm" type="none"/>
            <a:tailEnd len="sm" w="sm" type="none"/>
          </a:ln>
        </p:spPr>
      </p:pic>
      <p:cxnSp>
        <p:nvCxnSpPr>
          <p:cNvPr id="405" name="Google Shape;405;p28"/>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406" name="Google Shape;406;p28"/>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pic>
        <p:nvPicPr>
          <p:cNvPr id="407" name="Google Shape;407;p28"/>
          <p:cNvPicPr preferRelativeResize="0"/>
          <p:nvPr/>
        </p:nvPicPr>
        <p:blipFill rotWithShape="1">
          <a:blip r:embed="rId4">
            <a:alphaModFix/>
          </a:blip>
          <a:srcRect b="0" l="0" r="0" t="0"/>
          <a:stretch/>
        </p:blipFill>
        <p:spPr>
          <a:xfrm>
            <a:off x="5930560" y="1801275"/>
            <a:ext cx="5489915" cy="1460500"/>
          </a:xfrm>
          <a:prstGeom prst="rect">
            <a:avLst/>
          </a:prstGeom>
          <a:solidFill>
            <a:srgbClr val="FFFFFF"/>
          </a:solidFill>
          <a:ln cap="flat" cmpd="sng" w="1270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lang="en-US"/>
              <a:t>LSTM</a:t>
            </a:r>
            <a:endParaRPr/>
          </a:p>
        </p:txBody>
      </p:sp>
      <p:sp>
        <p:nvSpPr>
          <p:cNvPr id="413" name="Google Shape;413;p27"/>
          <p:cNvSpPr txBox="1"/>
          <p:nvPr>
            <p:ph idx="1" type="body"/>
          </p:nvPr>
        </p:nvSpPr>
        <p:spPr>
          <a:xfrm>
            <a:off x="314325" y="1672675"/>
            <a:ext cx="11387100" cy="4429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None/>
            </a:pPr>
            <a:r>
              <a:rPr lang="en-US" sz="1800"/>
              <a:t>. </a:t>
            </a:r>
            <a:endParaRPr sz="1800"/>
          </a:p>
          <a:p>
            <a:pPr indent="-182562" lvl="0" marL="182562" rtl="0" algn="just">
              <a:lnSpc>
                <a:spcPct val="90000"/>
              </a:lnSpc>
              <a:spcBef>
                <a:spcPts val="1200"/>
              </a:spcBef>
              <a:spcAft>
                <a:spcPts val="0"/>
              </a:spcAft>
              <a:buSzPts val="1800"/>
              <a:buChar char="●"/>
            </a:pPr>
            <a:r>
              <a:rPr lang="en-US" sz="1800"/>
              <a:t>If you consider the LSTM cell as a black box, it can be used very much like a basic cell, except it will perform much better; training will converge faster and it will </a:t>
            </a:r>
            <a:r>
              <a:rPr b="1" lang="en-US" sz="1800"/>
              <a:t>detect long-term dependencies in the data.</a:t>
            </a:r>
            <a:endParaRPr b="1" sz="1800"/>
          </a:p>
          <a:p>
            <a:pPr indent="0" lvl="0" marL="457200" rtl="0" algn="just">
              <a:lnSpc>
                <a:spcPct val="90000"/>
              </a:lnSpc>
              <a:spcBef>
                <a:spcPts val="1200"/>
              </a:spcBef>
              <a:spcAft>
                <a:spcPts val="0"/>
              </a:spcAft>
              <a:buNone/>
            </a:pPr>
            <a:r>
              <a:t/>
            </a:r>
            <a:endParaRPr b="1" sz="1800"/>
          </a:p>
          <a:p>
            <a:pPr indent="-182562" lvl="0" marL="182562" rtl="0" algn="just">
              <a:lnSpc>
                <a:spcPct val="90000"/>
              </a:lnSpc>
              <a:spcBef>
                <a:spcPts val="1200"/>
              </a:spcBef>
              <a:spcAft>
                <a:spcPts val="0"/>
              </a:spcAft>
              <a:buSzPts val="1800"/>
              <a:buChar char="●"/>
            </a:pPr>
            <a:r>
              <a:rPr lang="en-US" sz="1800"/>
              <a:t>The units of an LSTM are used as building units for the layers of a RNN, which is then often called an LSTM network.</a:t>
            </a:r>
            <a:endParaRPr sz="1800"/>
          </a:p>
          <a:p>
            <a:pPr indent="0" lvl="0" marL="457200" rtl="0" algn="just">
              <a:lnSpc>
                <a:spcPct val="90000"/>
              </a:lnSpc>
              <a:spcBef>
                <a:spcPts val="1200"/>
              </a:spcBef>
              <a:spcAft>
                <a:spcPts val="0"/>
              </a:spcAft>
              <a:buNone/>
            </a:pPr>
            <a:r>
              <a:t/>
            </a:r>
            <a:endParaRPr sz="1800"/>
          </a:p>
          <a:p>
            <a:pPr indent="-182563" lvl="0" marL="182563" rtl="0" algn="just">
              <a:lnSpc>
                <a:spcPct val="90000"/>
              </a:lnSpc>
              <a:spcBef>
                <a:spcPts val="1200"/>
              </a:spcBef>
              <a:spcAft>
                <a:spcPts val="0"/>
              </a:spcAft>
              <a:buSzPts val="1800"/>
              <a:buChar char="●"/>
            </a:pPr>
            <a:r>
              <a:rPr lang="en-US" sz="1800"/>
              <a:t>LSTM</a:t>
            </a:r>
            <a:r>
              <a:rPr lang="en-US" sz="1800"/>
              <a:t>’s</a:t>
            </a:r>
            <a:r>
              <a:rPr lang="en-US" sz="1800"/>
              <a:t> contain their information in a memory, that is much like the memory of a computer because the LSTM can </a:t>
            </a:r>
            <a:r>
              <a:rPr lang="en-US" sz="1800">
                <a:solidFill>
                  <a:srgbClr val="FF0000"/>
                </a:solidFill>
              </a:rPr>
              <a:t>read</a:t>
            </a:r>
            <a:r>
              <a:rPr lang="en-US" sz="1800"/>
              <a:t>, </a:t>
            </a:r>
            <a:r>
              <a:rPr lang="en-US" sz="1800">
                <a:solidFill>
                  <a:srgbClr val="FF0000"/>
                </a:solidFill>
              </a:rPr>
              <a:t>write </a:t>
            </a:r>
            <a:r>
              <a:rPr lang="en-US" sz="1800"/>
              <a:t>and </a:t>
            </a:r>
            <a:r>
              <a:rPr lang="en-US" sz="1800">
                <a:solidFill>
                  <a:srgbClr val="FF0000"/>
                </a:solidFill>
              </a:rPr>
              <a:t>delete </a:t>
            </a:r>
            <a:r>
              <a:rPr lang="en-US" sz="1800"/>
              <a:t>information from its memory.</a:t>
            </a:r>
            <a:endParaRPr sz="1800"/>
          </a:p>
        </p:txBody>
      </p:sp>
      <p:sp>
        <p:nvSpPr>
          <p:cNvPr id="414" name="Google Shape;414;p27"/>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415" name="Google Shape;415;p27"/>
          <p:cNvPicPr preferRelativeResize="0"/>
          <p:nvPr/>
        </p:nvPicPr>
        <p:blipFill rotWithShape="1">
          <a:blip r:embed="rId3">
            <a:alphaModFix/>
          </a:blip>
          <a:srcRect b="0" l="0" r="0" t="0"/>
          <a:stretch/>
        </p:blipFill>
        <p:spPr>
          <a:xfrm>
            <a:off x="1473651" y="4965695"/>
            <a:ext cx="8788400" cy="1892300"/>
          </a:xfrm>
          <a:prstGeom prst="rect">
            <a:avLst/>
          </a:prstGeom>
          <a:noFill/>
          <a:ln>
            <a:noFill/>
          </a:ln>
        </p:spPr>
      </p:pic>
      <p:cxnSp>
        <p:nvCxnSpPr>
          <p:cNvPr id="416" name="Google Shape;416;p27"/>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417" name="Google Shape;417;p27"/>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723f300bd9_0_128"/>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sz="3200"/>
              <a:t>Again</a:t>
            </a:r>
            <a:endParaRPr sz="3200"/>
          </a:p>
        </p:txBody>
      </p:sp>
      <p:sp>
        <p:nvSpPr>
          <p:cNvPr id="423" name="Google Shape;423;g723f300bd9_0_128"/>
          <p:cNvSpPr txBox="1"/>
          <p:nvPr>
            <p:ph idx="1" type="body"/>
          </p:nvPr>
        </p:nvSpPr>
        <p:spPr>
          <a:xfrm>
            <a:off x="314325" y="3669241"/>
            <a:ext cx="11387100" cy="250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200"/>
              </a:spcBef>
              <a:spcAft>
                <a:spcPts val="0"/>
              </a:spcAft>
              <a:buSzPts val="1700"/>
              <a:buNone/>
            </a:pPr>
            <a:r>
              <a:t/>
            </a:r>
            <a:endParaRPr sz="2000"/>
          </a:p>
          <a:p>
            <a:pPr indent="-182562" lvl="0" marL="182562" rtl="0" algn="l">
              <a:lnSpc>
                <a:spcPct val="90000"/>
              </a:lnSpc>
              <a:spcBef>
                <a:spcPts val="1200"/>
              </a:spcBef>
              <a:spcAft>
                <a:spcPts val="0"/>
              </a:spcAft>
              <a:buSzPts val="2000"/>
              <a:buChar char="●"/>
            </a:pPr>
            <a:r>
              <a:rPr lang="en-US" sz="2000"/>
              <a:t>And that is essentially what an LSTM or GRU does. It can learn to keep only relevant information to make predictions, and forget non relevant data.</a:t>
            </a:r>
            <a:endParaRPr sz="2000"/>
          </a:p>
          <a:p>
            <a:pPr indent="-182562" lvl="0" marL="182562" rtl="0" algn="l">
              <a:lnSpc>
                <a:spcPct val="90000"/>
              </a:lnSpc>
              <a:spcBef>
                <a:spcPts val="1200"/>
              </a:spcBef>
              <a:spcAft>
                <a:spcPts val="0"/>
              </a:spcAft>
              <a:buSzPts val="2000"/>
              <a:buChar char="●"/>
            </a:pPr>
            <a:r>
              <a:rPr lang="en-US" sz="2000"/>
              <a:t>In this case, the words you remembered made you judge that it was good.</a:t>
            </a:r>
            <a:endParaRPr sz="2000"/>
          </a:p>
        </p:txBody>
      </p:sp>
      <p:sp>
        <p:nvSpPr>
          <p:cNvPr id="424" name="Google Shape;424;g723f300bd9_0_128"/>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425" name="Google Shape;425;g723f300bd9_0_128"/>
          <p:cNvPicPr preferRelativeResize="0"/>
          <p:nvPr/>
        </p:nvPicPr>
        <p:blipFill rotWithShape="1">
          <a:blip r:embed="rId3">
            <a:alphaModFix/>
          </a:blip>
          <a:srcRect b="0" l="0" r="0" t="0"/>
          <a:stretch/>
        </p:blipFill>
        <p:spPr>
          <a:xfrm>
            <a:off x="314325" y="1890183"/>
            <a:ext cx="5168900" cy="1460500"/>
          </a:xfrm>
          <a:prstGeom prst="rect">
            <a:avLst/>
          </a:prstGeom>
          <a:solidFill>
            <a:schemeClr val="lt1"/>
          </a:solidFill>
          <a:ln cap="flat" cmpd="sng" w="12700">
            <a:solidFill>
              <a:schemeClr val="dk1"/>
            </a:solidFill>
            <a:prstDash val="solid"/>
            <a:round/>
            <a:headEnd len="sm" w="sm" type="none"/>
            <a:tailEnd len="sm" w="sm" type="none"/>
          </a:ln>
        </p:spPr>
      </p:pic>
      <p:pic>
        <p:nvPicPr>
          <p:cNvPr id="426" name="Google Shape;426;g723f300bd9_0_128"/>
          <p:cNvPicPr preferRelativeResize="0"/>
          <p:nvPr/>
        </p:nvPicPr>
        <p:blipFill rotWithShape="1">
          <a:blip r:embed="rId4">
            <a:alphaModFix/>
          </a:blip>
          <a:srcRect b="0" l="0" r="0" t="0"/>
          <a:stretch/>
        </p:blipFill>
        <p:spPr>
          <a:xfrm>
            <a:off x="6354750" y="1909246"/>
            <a:ext cx="5346700" cy="1422400"/>
          </a:xfrm>
          <a:prstGeom prst="rect">
            <a:avLst/>
          </a:prstGeom>
          <a:solidFill>
            <a:schemeClr val="lt1"/>
          </a:solidFill>
          <a:ln cap="flat" cmpd="sng" w="12700">
            <a:solidFill>
              <a:schemeClr val="dk1"/>
            </a:solidFill>
            <a:prstDash val="solid"/>
            <a:round/>
            <a:headEnd len="sm" w="sm" type="none"/>
            <a:tailEnd len="sm" w="sm" type="none"/>
          </a:ln>
        </p:spPr>
      </p:pic>
      <p:cxnSp>
        <p:nvCxnSpPr>
          <p:cNvPr id="427" name="Google Shape;427;g723f300bd9_0_128"/>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428" name="Google Shape;428;g723f300bd9_0_128"/>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g838f0521cd_0_47"/>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435" name="Google Shape;435;g838f0521cd_0_47"/>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700"/>
              <a:buNone/>
            </a:pPr>
            <a:r>
              <a:rPr lang="en-US"/>
              <a:t>Basic LSTM Cell</a:t>
            </a:r>
            <a:endParaRPr/>
          </a:p>
        </p:txBody>
      </p:sp>
      <p:cxnSp>
        <p:nvCxnSpPr>
          <p:cNvPr id="436" name="Google Shape;436;g838f0521cd_0_47"/>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437" name="Google Shape;437;g838f0521cd_0_47"/>
          <p:cNvPicPr preferRelativeResize="0"/>
          <p:nvPr/>
        </p:nvPicPr>
        <p:blipFill rotWithShape="1">
          <a:blip r:embed="rId3">
            <a:alphaModFix/>
          </a:blip>
          <a:srcRect b="0" l="0" r="0" t="0"/>
          <a:stretch/>
        </p:blipFill>
        <p:spPr>
          <a:xfrm>
            <a:off x="4007875" y="1787500"/>
            <a:ext cx="4549625" cy="4731000"/>
          </a:xfrm>
          <a:prstGeom prst="rect">
            <a:avLst/>
          </a:prstGeom>
          <a:noFill/>
          <a:ln>
            <a:noFill/>
          </a:ln>
        </p:spPr>
      </p:pic>
      <p:sp>
        <p:nvSpPr>
          <p:cNvPr id="438" name="Google Shape;438;g838f0521cd_0_47"/>
          <p:cNvSpPr txBox="1"/>
          <p:nvPr/>
        </p:nvSpPr>
        <p:spPr>
          <a:xfrm>
            <a:off x="4007875" y="3335650"/>
            <a:ext cx="4717500" cy="365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39" name="Google Shape;439;g838f0521cd_0_47"/>
          <p:cNvSpPr/>
          <p:nvPr/>
        </p:nvSpPr>
        <p:spPr>
          <a:xfrm>
            <a:off x="8012325" y="5873425"/>
            <a:ext cx="1001400" cy="50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838f0521cd_0_47"/>
          <p:cNvSpPr/>
          <p:nvPr/>
        </p:nvSpPr>
        <p:spPr>
          <a:xfrm>
            <a:off x="4588475" y="3700750"/>
            <a:ext cx="639900" cy="1442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 name="Google Shape;441;g838f0521cd_0_47"/>
          <p:cNvCxnSpPr/>
          <p:nvPr/>
        </p:nvCxnSpPr>
        <p:spPr>
          <a:xfrm rot="10800000">
            <a:off x="2834875" y="2410600"/>
            <a:ext cx="1173000" cy="1107600"/>
          </a:xfrm>
          <a:prstGeom prst="straightConnector1">
            <a:avLst/>
          </a:prstGeom>
          <a:noFill/>
          <a:ln cap="flat" cmpd="sng" w="28575">
            <a:solidFill>
              <a:srgbClr val="FF0000"/>
            </a:solidFill>
            <a:prstDash val="solid"/>
            <a:round/>
            <a:headEnd len="med" w="med" type="none"/>
            <a:tailEnd len="med" w="med" type="none"/>
          </a:ln>
        </p:spPr>
      </p:cxnSp>
      <p:cxnSp>
        <p:nvCxnSpPr>
          <p:cNvPr id="442" name="Google Shape;442;g838f0521cd_0_47"/>
          <p:cNvCxnSpPr/>
          <p:nvPr/>
        </p:nvCxnSpPr>
        <p:spPr>
          <a:xfrm flipH="1">
            <a:off x="2749925" y="5143450"/>
            <a:ext cx="2158500" cy="390600"/>
          </a:xfrm>
          <a:prstGeom prst="straightConnector1">
            <a:avLst/>
          </a:prstGeom>
          <a:noFill/>
          <a:ln cap="flat" cmpd="sng" w="28575">
            <a:solidFill>
              <a:srgbClr val="FFFF00"/>
            </a:solidFill>
            <a:prstDash val="solid"/>
            <a:round/>
            <a:headEnd len="med" w="med" type="none"/>
            <a:tailEnd len="med" w="med" type="none"/>
          </a:ln>
        </p:spPr>
      </p:cxnSp>
      <p:sp>
        <p:nvSpPr>
          <p:cNvPr id="443" name="Google Shape;443;g838f0521cd_0_47"/>
          <p:cNvSpPr txBox="1"/>
          <p:nvPr/>
        </p:nvSpPr>
        <p:spPr>
          <a:xfrm>
            <a:off x="1052575" y="2020025"/>
            <a:ext cx="1782300" cy="509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Nunito"/>
                <a:ea typeface="Nunito"/>
                <a:cs typeface="Nunito"/>
                <a:sym typeface="Nunito"/>
              </a:rPr>
              <a:t>Memory Cell</a:t>
            </a:r>
            <a:endParaRPr b="1" sz="1800">
              <a:latin typeface="Nunito"/>
              <a:ea typeface="Nunito"/>
              <a:cs typeface="Nunito"/>
              <a:sym typeface="Nunito"/>
            </a:endParaRPr>
          </a:p>
        </p:txBody>
      </p:sp>
      <p:sp>
        <p:nvSpPr>
          <p:cNvPr id="444" name="Google Shape;444;g838f0521cd_0_47"/>
          <p:cNvSpPr txBox="1"/>
          <p:nvPr/>
        </p:nvSpPr>
        <p:spPr>
          <a:xfrm>
            <a:off x="967625" y="5279300"/>
            <a:ext cx="1782300" cy="5094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Nunito"/>
                <a:ea typeface="Nunito"/>
                <a:cs typeface="Nunito"/>
                <a:sym typeface="Nunito"/>
              </a:rPr>
              <a:t>Forget Gate</a:t>
            </a:r>
            <a:endParaRPr b="1" sz="1800">
              <a:latin typeface="Nunito"/>
              <a:ea typeface="Nunito"/>
              <a:cs typeface="Nunito"/>
              <a:sym typeface="Nunito"/>
            </a:endParaRPr>
          </a:p>
        </p:txBody>
      </p:sp>
      <p:sp>
        <p:nvSpPr>
          <p:cNvPr id="445" name="Google Shape;445;g838f0521cd_0_47"/>
          <p:cNvSpPr/>
          <p:nvPr/>
        </p:nvSpPr>
        <p:spPr>
          <a:xfrm>
            <a:off x="5351200" y="3700750"/>
            <a:ext cx="1173000" cy="1442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g838f0521cd_0_47"/>
          <p:cNvCxnSpPr>
            <a:stCxn id="445" idx="2"/>
          </p:cNvCxnSpPr>
          <p:nvPr/>
        </p:nvCxnSpPr>
        <p:spPr>
          <a:xfrm>
            <a:off x="5937700" y="5143450"/>
            <a:ext cx="1107000" cy="696000"/>
          </a:xfrm>
          <a:prstGeom prst="straightConnector1">
            <a:avLst/>
          </a:prstGeom>
          <a:noFill/>
          <a:ln cap="flat" cmpd="sng" w="28575">
            <a:solidFill>
              <a:srgbClr val="00FF00"/>
            </a:solidFill>
            <a:prstDash val="solid"/>
            <a:round/>
            <a:headEnd len="med" w="med" type="none"/>
            <a:tailEnd len="med" w="med" type="none"/>
          </a:ln>
        </p:spPr>
      </p:cxnSp>
      <p:sp>
        <p:nvSpPr>
          <p:cNvPr id="447" name="Google Shape;447;g838f0521cd_0_47"/>
          <p:cNvSpPr txBox="1"/>
          <p:nvPr/>
        </p:nvSpPr>
        <p:spPr>
          <a:xfrm>
            <a:off x="7061875" y="5686700"/>
            <a:ext cx="1663500" cy="5094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Nunito"/>
                <a:ea typeface="Nunito"/>
                <a:cs typeface="Nunito"/>
                <a:sym typeface="Nunito"/>
              </a:rPr>
              <a:t>Input Gate</a:t>
            </a:r>
            <a:endParaRPr b="1" sz="1800">
              <a:latin typeface="Nunito"/>
              <a:ea typeface="Nunito"/>
              <a:cs typeface="Nunito"/>
              <a:sym typeface="Nunito"/>
            </a:endParaRPr>
          </a:p>
        </p:txBody>
      </p:sp>
      <p:sp>
        <p:nvSpPr>
          <p:cNvPr id="448" name="Google Shape;448;g838f0521cd_0_47"/>
          <p:cNvSpPr/>
          <p:nvPr/>
        </p:nvSpPr>
        <p:spPr>
          <a:xfrm>
            <a:off x="6647025" y="3717575"/>
            <a:ext cx="1297500" cy="1374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 name="Google Shape;449;g838f0521cd_0_47"/>
          <p:cNvCxnSpPr/>
          <p:nvPr/>
        </p:nvCxnSpPr>
        <p:spPr>
          <a:xfrm>
            <a:off x="7295775" y="5092475"/>
            <a:ext cx="2702700" cy="356700"/>
          </a:xfrm>
          <a:prstGeom prst="straightConnector1">
            <a:avLst/>
          </a:prstGeom>
          <a:noFill/>
          <a:ln cap="flat" cmpd="sng" w="28575">
            <a:solidFill>
              <a:srgbClr val="FF00FF"/>
            </a:solidFill>
            <a:prstDash val="solid"/>
            <a:round/>
            <a:headEnd len="med" w="med" type="none"/>
            <a:tailEnd len="med" w="med" type="none"/>
          </a:ln>
        </p:spPr>
      </p:cxnSp>
      <p:sp>
        <p:nvSpPr>
          <p:cNvPr id="450" name="Google Shape;450;g838f0521cd_0_47"/>
          <p:cNvSpPr txBox="1"/>
          <p:nvPr/>
        </p:nvSpPr>
        <p:spPr>
          <a:xfrm>
            <a:off x="10037925" y="5279300"/>
            <a:ext cx="1663500" cy="509400"/>
          </a:xfrm>
          <a:prstGeom prst="rect">
            <a:avLst/>
          </a:prstGeom>
          <a:no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Nunito"/>
                <a:ea typeface="Nunito"/>
                <a:cs typeface="Nunito"/>
                <a:sym typeface="Nunito"/>
              </a:rPr>
              <a:t>Output Gate</a:t>
            </a:r>
            <a:endParaRPr b="1" sz="1800">
              <a:latin typeface="Nunito"/>
              <a:ea typeface="Nunito"/>
              <a:cs typeface="Nunito"/>
              <a:sym typeface="Nunito"/>
            </a:endParaRPr>
          </a:p>
        </p:txBody>
      </p:sp>
      <p:sp>
        <p:nvSpPr>
          <p:cNvPr id="451" name="Google Shape;451;g838f0521cd_0_47"/>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
        <p:nvSpPr>
          <p:cNvPr id="452" name="Google Shape;452;g838f0521cd_0_47"/>
          <p:cNvSpPr txBox="1"/>
          <p:nvPr/>
        </p:nvSpPr>
        <p:spPr>
          <a:xfrm>
            <a:off x="3453575" y="3313475"/>
            <a:ext cx="8481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Nunito"/>
                <a:ea typeface="Nunito"/>
                <a:cs typeface="Nunito"/>
                <a:sym typeface="Nunito"/>
              </a:rPr>
              <a:t>C</a:t>
            </a:r>
            <a:r>
              <a:rPr b="1" baseline="-25000" lang="en-US" sz="1600">
                <a:latin typeface="Nunito"/>
                <a:ea typeface="Nunito"/>
                <a:cs typeface="Nunito"/>
                <a:sym typeface="Nunito"/>
              </a:rPr>
              <a:t>t-1</a:t>
            </a:r>
            <a:endParaRPr b="1" baseline="-25000" sz="1600">
              <a:latin typeface="Nunito"/>
              <a:ea typeface="Nunito"/>
              <a:cs typeface="Nunito"/>
              <a:sym typeface="Nunito"/>
            </a:endParaRPr>
          </a:p>
        </p:txBody>
      </p:sp>
      <p:sp>
        <p:nvSpPr>
          <p:cNvPr id="453" name="Google Shape;453;g838f0521cd_0_47"/>
          <p:cNvSpPr txBox="1"/>
          <p:nvPr/>
        </p:nvSpPr>
        <p:spPr>
          <a:xfrm>
            <a:off x="3378325" y="4682075"/>
            <a:ext cx="8481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Nunito"/>
                <a:ea typeface="Nunito"/>
                <a:cs typeface="Nunito"/>
                <a:sym typeface="Nunito"/>
              </a:rPr>
              <a:t>h</a:t>
            </a:r>
            <a:r>
              <a:rPr b="1" baseline="-25000" lang="en-US" sz="1600">
                <a:latin typeface="Nunito"/>
                <a:ea typeface="Nunito"/>
                <a:cs typeface="Nunito"/>
                <a:sym typeface="Nunito"/>
              </a:rPr>
              <a:t>t-1</a:t>
            </a:r>
            <a:endParaRPr b="1" baseline="-25000" sz="1600">
              <a:latin typeface="Nunito"/>
              <a:ea typeface="Nunito"/>
              <a:cs typeface="Nunito"/>
              <a:sym typeface="Nunito"/>
            </a:endParaRPr>
          </a:p>
        </p:txBody>
      </p:sp>
      <p:sp>
        <p:nvSpPr>
          <p:cNvPr id="454" name="Google Shape;454;g838f0521cd_0_47"/>
          <p:cNvSpPr txBox="1"/>
          <p:nvPr/>
        </p:nvSpPr>
        <p:spPr>
          <a:xfrm>
            <a:off x="8921775" y="3389675"/>
            <a:ext cx="8481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Nunito"/>
                <a:ea typeface="Nunito"/>
                <a:cs typeface="Nunito"/>
                <a:sym typeface="Nunito"/>
              </a:rPr>
              <a:t>C</a:t>
            </a:r>
            <a:r>
              <a:rPr b="1" baseline="-25000" lang="en-US" sz="1600">
                <a:latin typeface="Nunito"/>
                <a:ea typeface="Nunito"/>
                <a:cs typeface="Nunito"/>
                <a:sym typeface="Nunito"/>
              </a:rPr>
              <a:t>t</a:t>
            </a:r>
            <a:endParaRPr b="1" baseline="-25000" sz="1600">
              <a:latin typeface="Nunito"/>
              <a:ea typeface="Nunito"/>
              <a:cs typeface="Nunito"/>
              <a:sym typeface="Nunito"/>
            </a:endParaRPr>
          </a:p>
        </p:txBody>
      </p:sp>
      <p:sp>
        <p:nvSpPr>
          <p:cNvPr id="455" name="Google Shape;455;g838f0521cd_0_47"/>
          <p:cNvSpPr txBox="1"/>
          <p:nvPr/>
        </p:nvSpPr>
        <p:spPr>
          <a:xfrm>
            <a:off x="8905975" y="4761275"/>
            <a:ext cx="848100" cy="2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Nunito"/>
                <a:ea typeface="Nunito"/>
                <a:cs typeface="Nunito"/>
                <a:sym typeface="Nunito"/>
              </a:rPr>
              <a:t>h</a:t>
            </a:r>
            <a:r>
              <a:rPr b="1" baseline="-25000" lang="en-US" sz="1600">
                <a:latin typeface="Nunito"/>
                <a:ea typeface="Nunito"/>
                <a:cs typeface="Nunito"/>
                <a:sym typeface="Nunito"/>
              </a:rPr>
              <a:t>t</a:t>
            </a:r>
            <a:endParaRPr b="1" baseline="-25000" sz="16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g723f300bd9_0_5"/>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461" name="Google Shape;461;g723f300bd9_0_5"/>
          <p:cNvSpPr/>
          <p:nvPr/>
        </p:nvSpPr>
        <p:spPr>
          <a:xfrm>
            <a:off x="481925" y="1704325"/>
            <a:ext cx="11460300" cy="5057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unito"/>
                <a:ea typeface="Nunito"/>
                <a:cs typeface="Nunito"/>
                <a:sym typeface="Nunito"/>
              </a:rPr>
              <a:t>As the </a:t>
            </a:r>
            <a:r>
              <a:rPr b="0" i="0" lang="en-US" sz="2400" u="none" cap="none" strike="noStrike">
                <a:solidFill>
                  <a:srgbClr val="FF0000"/>
                </a:solidFill>
                <a:latin typeface="Nunito"/>
                <a:ea typeface="Nunito"/>
                <a:cs typeface="Nunito"/>
                <a:sym typeface="Nunito"/>
              </a:rPr>
              <a:t>long-term state c(t–1)</a:t>
            </a:r>
            <a:r>
              <a:rPr b="0" i="0" lang="en-US" sz="2400" u="none" cap="none" strike="noStrike">
                <a:solidFill>
                  <a:srgbClr val="000000"/>
                </a:solidFill>
                <a:latin typeface="Nunito"/>
                <a:ea typeface="Nunito"/>
                <a:cs typeface="Nunito"/>
                <a:sym typeface="Nunito"/>
              </a:rPr>
              <a:t> traverses the network from left to right, you can see that it first goes through a forget gate, dropping some memories, and then it adds some new memories via the addition operation (which adds the memories that were selected by an input gate). </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unito"/>
                <a:ea typeface="Nunito"/>
                <a:cs typeface="Nunito"/>
                <a:sym typeface="Nunito"/>
              </a:rPr>
              <a:t>The result </a:t>
            </a:r>
            <a:r>
              <a:rPr b="0" i="0" lang="en-US" sz="2400" u="none" cap="none" strike="noStrike">
                <a:solidFill>
                  <a:srgbClr val="FF0000"/>
                </a:solidFill>
                <a:latin typeface="Nunito"/>
                <a:ea typeface="Nunito"/>
                <a:cs typeface="Nunito"/>
                <a:sym typeface="Nunito"/>
              </a:rPr>
              <a:t>c(t)</a:t>
            </a:r>
            <a:r>
              <a:rPr b="0" i="0" lang="en-US" sz="2400" u="none" cap="none" strike="noStrike">
                <a:solidFill>
                  <a:srgbClr val="000000"/>
                </a:solidFill>
                <a:latin typeface="Nunito"/>
                <a:ea typeface="Nunito"/>
                <a:cs typeface="Nunito"/>
                <a:sym typeface="Nunito"/>
              </a:rPr>
              <a:t> is sent straight out, without any further transformation.</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Nunito"/>
                <a:ea typeface="Nunito"/>
                <a:cs typeface="Nunito"/>
                <a:sym typeface="Nunito"/>
              </a:rPr>
              <a:t>So, at each time step, some memories are </a:t>
            </a:r>
            <a:r>
              <a:rPr b="1" i="0" lang="en-US" sz="2400" u="none" cap="none" strike="noStrike">
                <a:solidFill>
                  <a:srgbClr val="000000"/>
                </a:solidFill>
                <a:latin typeface="Nunito"/>
                <a:ea typeface="Nunito"/>
                <a:cs typeface="Nunito"/>
                <a:sym typeface="Nunito"/>
              </a:rPr>
              <a:t>dropped </a:t>
            </a:r>
            <a:r>
              <a:rPr b="0" i="0" lang="en-US" sz="2400" u="none" cap="none" strike="noStrike">
                <a:solidFill>
                  <a:srgbClr val="000000"/>
                </a:solidFill>
                <a:latin typeface="Nunito"/>
                <a:ea typeface="Nunito"/>
                <a:cs typeface="Nunito"/>
                <a:sym typeface="Nunito"/>
              </a:rPr>
              <a:t>and some memories are </a:t>
            </a:r>
            <a:r>
              <a:rPr b="1" i="0" lang="en-US" sz="2400" u="none" cap="none" strike="noStrike">
                <a:solidFill>
                  <a:srgbClr val="000000"/>
                </a:solidFill>
                <a:latin typeface="Nunito"/>
                <a:ea typeface="Nunito"/>
                <a:cs typeface="Nunito"/>
                <a:sym typeface="Nunito"/>
              </a:rPr>
              <a:t>added</a:t>
            </a:r>
            <a:r>
              <a:rPr b="0" i="0" lang="en-US" sz="2400" u="none" cap="none" strike="noStrike">
                <a:solidFill>
                  <a:srgbClr val="000000"/>
                </a:solidFill>
                <a:latin typeface="Nunito"/>
                <a:ea typeface="Nunito"/>
                <a:cs typeface="Nunito"/>
                <a:sym typeface="Nunito"/>
              </a:rPr>
              <a:t>. </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latin typeface="Nunito"/>
                <a:ea typeface="Nunito"/>
                <a:cs typeface="Nunito"/>
                <a:sym typeface="Nunito"/>
              </a:rPr>
              <a:t>Moreover, after the addition operation, the long-term state is copied and passed through the </a:t>
            </a:r>
            <a:r>
              <a:rPr b="0" i="0" lang="en-US" sz="2400" u="none" cap="none" strike="noStrike">
                <a:solidFill>
                  <a:srgbClr val="7F6000"/>
                </a:solidFill>
                <a:latin typeface="Nunito"/>
                <a:ea typeface="Nunito"/>
                <a:cs typeface="Nunito"/>
                <a:sym typeface="Nunito"/>
              </a:rPr>
              <a:t>tanh function</a:t>
            </a:r>
            <a:r>
              <a:rPr b="0" i="0" lang="en-US" sz="2400" u="none" cap="none" strike="noStrike">
                <a:latin typeface="Nunito"/>
                <a:ea typeface="Nunito"/>
                <a:cs typeface="Nunito"/>
                <a:sym typeface="Nunito"/>
              </a:rPr>
              <a:t>, and then the result is filtered by the output gate. This produces the short-term state</a:t>
            </a:r>
            <a:r>
              <a:rPr b="1" i="0" lang="en-US" sz="2400" u="none" cap="none" strike="noStrike">
                <a:latin typeface="Nunito"/>
                <a:ea typeface="Nunito"/>
                <a:cs typeface="Nunito"/>
                <a:sym typeface="Nunito"/>
              </a:rPr>
              <a:t> h(t)</a:t>
            </a:r>
            <a:r>
              <a:rPr b="0" i="0" lang="en-US" sz="2400" u="none" cap="none" strike="noStrike">
                <a:latin typeface="Nunito"/>
                <a:ea typeface="Nunito"/>
                <a:cs typeface="Nunito"/>
                <a:sym typeface="Nunito"/>
              </a:rPr>
              <a:t> (which is equal to the cell’s output for this time step y(t)). </a:t>
            </a:r>
            <a:endParaRPr b="0" i="0" sz="2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462" name="Google Shape;462;g723f300bd9_0_5"/>
          <p:cNvSpPr txBox="1"/>
          <p:nvPr>
            <p:ph type="title"/>
          </p:nvPr>
        </p:nvSpPr>
        <p:spPr>
          <a:xfrm>
            <a:off x="571500" y="538725"/>
            <a:ext cx="9872700" cy="761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sz="3600"/>
              <a:t>LSTM CELL</a:t>
            </a:r>
            <a:endParaRPr sz="3600"/>
          </a:p>
        </p:txBody>
      </p:sp>
      <p:cxnSp>
        <p:nvCxnSpPr>
          <p:cNvPr id="463" name="Google Shape;463;g723f300bd9_0_5"/>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464" name="Google Shape;464;g723f300bd9_0_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g74632d5bb1_0_90"/>
          <p:cNvSpPr txBox="1"/>
          <p:nvPr>
            <p:ph type="title"/>
          </p:nvPr>
        </p:nvSpPr>
        <p:spPr>
          <a:xfrm>
            <a:off x="5983275" y="2878550"/>
            <a:ext cx="1145700" cy="761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sz="1200"/>
              <a:t>LSTM CELL</a:t>
            </a:r>
            <a:endParaRPr sz="1200"/>
          </a:p>
        </p:txBody>
      </p:sp>
      <p:sp>
        <p:nvSpPr>
          <p:cNvPr id="470" name="Google Shape;470;g74632d5bb1_0_90"/>
          <p:cNvSpPr txBox="1"/>
          <p:nvPr>
            <p:ph idx="1" type="body"/>
          </p:nvPr>
        </p:nvSpPr>
        <p:spPr>
          <a:xfrm>
            <a:off x="630438" y="3472129"/>
            <a:ext cx="11387100" cy="4429200"/>
          </a:xfrm>
          <a:prstGeom prst="rect">
            <a:avLst/>
          </a:prstGeom>
          <a:noFill/>
          <a:ln>
            <a:noFill/>
          </a:ln>
        </p:spPr>
        <p:txBody>
          <a:bodyPr anchorCtr="0" anchor="t" bIns="45700" lIns="91425" spcFirstLastPara="1" rIns="91425" wrap="square" tIns="45700">
            <a:noAutofit/>
          </a:bodyPr>
          <a:lstStyle/>
          <a:p>
            <a:pPr indent="-182562" lvl="0" marL="182562" rtl="0" algn="just">
              <a:lnSpc>
                <a:spcPct val="90000"/>
              </a:lnSpc>
              <a:spcBef>
                <a:spcPts val="0"/>
              </a:spcBef>
              <a:spcAft>
                <a:spcPts val="0"/>
              </a:spcAft>
              <a:buClr>
                <a:srgbClr val="000000"/>
              </a:buClr>
              <a:buSzPts val="2000"/>
              <a:buFont typeface="Lato"/>
              <a:buChar char="●"/>
            </a:pPr>
            <a:r>
              <a:rPr b="1" lang="en-US" sz="1800">
                <a:solidFill>
                  <a:srgbClr val="333333"/>
                </a:solidFill>
                <a:highlight>
                  <a:srgbClr val="FFFFFF"/>
                </a:highlight>
                <a:latin typeface="Lato"/>
                <a:ea typeface="Lato"/>
                <a:cs typeface="Lato"/>
                <a:sym typeface="Lato"/>
              </a:rPr>
              <a:t>T</a:t>
            </a:r>
            <a:r>
              <a:rPr b="1" lang="en-US" sz="1800" u="sng">
                <a:solidFill>
                  <a:srgbClr val="333333"/>
                </a:solidFill>
                <a:highlight>
                  <a:srgbClr val="FFFFFF"/>
                </a:highlight>
                <a:latin typeface="Lato"/>
                <a:ea typeface="Lato"/>
                <a:cs typeface="Lato"/>
                <a:sym typeface="Lato"/>
              </a:rPr>
              <a:t>he key to LSTMs is the </a:t>
            </a:r>
            <a:r>
              <a:rPr b="1" lang="en-US" sz="1800" u="sng">
                <a:solidFill>
                  <a:srgbClr val="FF0000"/>
                </a:solidFill>
                <a:highlight>
                  <a:srgbClr val="FFFFFF"/>
                </a:highlight>
                <a:latin typeface="Lato"/>
                <a:ea typeface="Lato"/>
                <a:cs typeface="Lato"/>
                <a:sym typeface="Lato"/>
              </a:rPr>
              <a:t>cell state,</a:t>
            </a:r>
            <a:r>
              <a:rPr b="1" lang="en-US" sz="1800" u="sng">
                <a:solidFill>
                  <a:srgbClr val="333333"/>
                </a:solidFill>
                <a:highlight>
                  <a:srgbClr val="FFFFFF"/>
                </a:highlight>
                <a:latin typeface="Lato"/>
                <a:ea typeface="Lato"/>
                <a:cs typeface="Lato"/>
                <a:sym typeface="Lato"/>
              </a:rPr>
              <a:t> the horizontal line running through the top of the diagram.</a:t>
            </a:r>
            <a:endParaRPr b="1" sz="1800" u="sng">
              <a:solidFill>
                <a:srgbClr val="000000"/>
              </a:solidFill>
              <a:latin typeface="Lato"/>
              <a:ea typeface="Lato"/>
              <a:cs typeface="Lato"/>
              <a:sym typeface="Lato"/>
            </a:endParaRPr>
          </a:p>
          <a:p>
            <a:pPr indent="-169862" lvl="0" marL="182562" rtl="0" algn="just">
              <a:lnSpc>
                <a:spcPct val="115000"/>
              </a:lnSpc>
              <a:spcBef>
                <a:spcPts val="1200"/>
              </a:spcBef>
              <a:spcAft>
                <a:spcPts val="0"/>
              </a:spcAft>
              <a:buClr>
                <a:srgbClr val="000000"/>
              </a:buClr>
              <a:buSzPts val="1800"/>
              <a:buFont typeface="Lato"/>
              <a:buChar char="●"/>
            </a:pPr>
            <a:r>
              <a:rPr lang="en-US" sz="1800">
                <a:solidFill>
                  <a:srgbClr val="333333"/>
                </a:solidFill>
                <a:highlight>
                  <a:srgbClr val="FFFFFF"/>
                </a:highlight>
                <a:latin typeface="Lato"/>
                <a:ea typeface="Lato"/>
                <a:cs typeface="Lato"/>
                <a:sym typeface="Lato"/>
              </a:rPr>
              <a:t>The cell state is kind of like a conveyor belt. It runs straight down the entire chain, with only some minor linear interactions. </a:t>
            </a:r>
            <a:endParaRPr sz="1800">
              <a:solidFill>
                <a:srgbClr val="333333"/>
              </a:solidFill>
              <a:highlight>
                <a:srgbClr val="FFFFFF"/>
              </a:highlight>
              <a:latin typeface="Lato"/>
              <a:ea typeface="Lato"/>
              <a:cs typeface="Lato"/>
              <a:sym typeface="Lato"/>
            </a:endParaRPr>
          </a:p>
          <a:p>
            <a:pPr indent="-169862" lvl="0" marL="182562" rtl="0" algn="just">
              <a:lnSpc>
                <a:spcPct val="115000"/>
              </a:lnSpc>
              <a:spcBef>
                <a:spcPts val="1200"/>
              </a:spcBef>
              <a:spcAft>
                <a:spcPts val="0"/>
              </a:spcAft>
              <a:buClr>
                <a:srgbClr val="333333"/>
              </a:buClr>
              <a:buSzPts val="1800"/>
              <a:buFont typeface="Arial"/>
              <a:buChar char="●"/>
            </a:pPr>
            <a:r>
              <a:rPr lang="en-US" sz="1800">
                <a:solidFill>
                  <a:srgbClr val="333333"/>
                </a:solidFill>
                <a:highlight>
                  <a:srgbClr val="FFFFFF"/>
                </a:highlight>
                <a:latin typeface="Lato"/>
                <a:ea typeface="Lato"/>
                <a:cs typeface="Lato"/>
                <a:sym typeface="Lato"/>
              </a:rPr>
              <a:t>The LSTM does have the ability to </a:t>
            </a:r>
            <a:r>
              <a:rPr b="1" lang="en-US" sz="1800">
                <a:solidFill>
                  <a:srgbClr val="FF0000"/>
                </a:solidFill>
                <a:highlight>
                  <a:srgbClr val="FFFFFF"/>
                </a:highlight>
                <a:latin typeface="Lato"/>
                <a:ea typeface="Lato"/>
                <a:cs typeface="Lato"/>
                <a:sym typeface="Lato"/>
              </a:rPr>
              <a:t>remove</a:t>
            </a:r>
            <a:r>
              <a:rPr lang="en-US" sz="1800">
                <a:solidFill>
                  <a:srgbClr val="333333"/>
                </a:solidFill>
                <a:highlight>
                  <a:srgbClr val="FFFFFF"/>
                </a:highlight>
                <a:latin typeface="Lato"/>
                <a:ea typeface="Lato"/>
                <a:cs typeface="Lato"/>
                <a:sym typeface="Lato"/>
              </a:rPr>
              <a:t> or </a:t>
            </a:r>
            <a:r>
              <a:rPr b="1" lang="en-US" sz="1800">
                <a:solidFill>
                  <a:srgbClr val="FF0000"/>
                </a:solidFill>
                <a:highlight>
                  <a:srgbClr val="FFFFFF"/>
                </a:highlight>
                <a:latin typeface="Lato"/>
                <a:ea typeface="Lato"/>
                <a:cs typeface="Lato"/>
                <a:sym typeface="Lato"/>
              </a:rPr>
              <a:t>add</a:t>
            </a:r>
            <a:r>
              <a:rPr lang="en-US" sz="1800">
                <a:solidFill>
                  <a:srgbClr val="333333"/>
                </a:solidFill>
                <a:highlight>
                  <a:srgbClr val="FFFFFF"/>
                </a:highlight>
                <a:latin typeface="Lato"/>
                <a:ea typeface="Lato"/>
                <a:cs typeface="Lato"/>
                <a:sym typeface="Lato"/>
              </a:rPr>
              <a:t> information to the cell state, carefully regulated by structures called gates.</a:t>
            </a:r>
            <a:r>
              <a:rPr lang="en-US" sz="1600">
                <a:solidFill>
                  <a:srgbClr val="000000"/>
                </a:solidFill>
                <a:highlight>
                  <a:srgbClr val="FFFFFF"/>
                </a:highlight>
                <a:latin typeface="Georgia"/>
                <a:ea typeface="Georgia"/>
                <a:cs typeface="Georgia"/>
                <a:sym typeface="Georgia"/>
              </a:rPr>
              <a:t> </a:t>
            </a:r>
            <a:endParaRPr sz="1600">
              <a:solidFill>
                <a:srgbClr val="000000"/>
              </a:solidFill>
              <a:highlight>
                <a:srgbClr val="FFFFFF"/>
              </a:highlight>
              <a:latin typeface="Georgia"/>
              <a:ea typeface="Georgia"/>
              <a:cs typeface="Georgia"/>
              <a:sym typeface="Georgia"/>
            </a:endParaRPr>
          </a:p>
          <a:p>
            <a:pPr indent="-169862" lvl="0" marL="182562" rtl="0" algn="just">
              <a:lnSpc>
                <a:spcPct val="115000"/>
              </a:lnSpc>
              <a:spcBef>
                <a:spcPts val="1200"/>
              </a:spcBef>
              <a:spcAft>
                <a:spcPts val="0"/>
              </a:spcAft>
              <a:buClr>
                <a:srgbClr val="333333"/>
              </a:buClr>
              <a:buSzPts val="1800"/>
              <a:buFont typeface="Lato"/>
              <a:buChar char="●"/>
            </a:pPr>
            <a:r>
              <a:rPr lang="en-US" sz="1800">
                <a:solidFill>
                  <a:srgbClr val="000000"/>
                </a:solidFill>
                <a:highlight>
                  <a:srgbClr val="FFFFFF"/>
                </a:highlight>
                <a:latin typeface="Lato"/>
                <a:ea typeface="Lato"/>
                <a:cs typeface="Lato"/>
                <a:sym typeface="Lato"/>
              </a:rPr>
              <a:t>As the cell state goes on its journey, information gets added or removed to the cell state via gates</a:t>
            </a:r>
            <a:endParaRPr sz="1600">
              <a:solidFill>
                <a:srgbClr val="000000"/>
              </a:solidFill>
              <a:highlight>
                <a:srgbClr val="FFFFFF"/>
              </a:highlight>
              <a:latin typeface="Georgia"/>
              <a:ea typeface="Georgia"/>
              <a:cs typeface="Georgia"/>
              <a:sym typeface="Georgia"/>
            </a:endParaRPr>
          </a:p>
          <a:p>
            <a:pPr indent="-169862" lvl="0" marL="182562" rtl="0" algn="just">
              <a:lnSpc>
                <a:spcPct val="115000"/>
              </a:lnSpc>
              <a:spcBef>
                <a:spcPts val="1200"/>
              </a:spcBef>
              <a:spcAft>
                <a:spcPts val="0"/>
              </a:spcAft>
              <a:buClr>
                <a:srgbClr val="333333"/>
              </a:buClr>
              <a:buSzPts val="1800"/>
              <a:buFont typeface="Lato"/>
              <a:buChar char="●"/>
            </a:pPr>
            <a:r>
              <a:rPr lang="en-US" sz="1800">
                <a:solidFill>
                  <a:srgbClr val="333333"/>
                </a:solidFill>
                <a:highlight>
                  <a:srgbClr val="FFFFFF"/>
                </a:highlight>
                <a:latin typeface="Lato"/>
                <a:ea typeface="Lato"/>
                <a:cs typeface="Lato"/>
                <a:sym typeface="Lato"/>
              </a:rPr>
              <a:t>Gates are a way to optionally let information through. They are composed out of a sigmoid neural net layer and a pointwise multiplication operation.</a:t>
            </a:r>
            <a:endParaRPr sz="1800">
              <a:solidFill>
                <a:srgbClr val="333333"/>
              </a:solidFill>
              <a:highlight>
                <a:srgbClr val="FFFFFF"/>
              </a:highlight>
              <a:latin typeface="Lato"/>
              <a:ea typeface="Lato"/>
              <a:cs typeface="Lato"/>
              <a:sym typeface="Lato"/>
            </a:endParaRPr>
          </a:p>
          <a:p>
            <a:pPr indent="0" lvl="0" marL="457200" rtl="0" algn="just">
              <a:lnSpc>
                <a:spcPct val="90000"/>
              </a:lnSpc>
              <a:spcBef>
                <a:spcPts val="1200"/>
              </a:spcBef>
              <a:spcAft>
                <a:spcPts val="0"/>
              </a:spcAft>
              <a:buNone/>
            </a:pPr>
            <a:r>
              <a:t/>
            </a:r>
            <a:endParaRPr sz="1800">
              <a:solidFill>
                <a:srgbClr val="333333"/>
              </a:solidFill>
              <a:highlight>
                <a:srgbClr val="FFFFFF"/>
              </a:highlight>
              <a:latin typeface="Arial"/>
              <a:ea typeface="Arial"/>
              <a:cs typeface="Arial"/>
              <a:sym typeface="Arial"/>
            </a:endParaRPr>
          </a:p>
          <a:p>
            <a:pPr indent="0" lvl="0" marL="107950" rtl="0" algn="l">
              <a:lnSpc>
                <a:spcPct val="90000"/>
              </a:lnSpc>
              <a:spcBef>
                <a:spcPts val="1200"/>
              </a:spcBef>
              <a:spcAft>
                <a:spcPts val="0"/>
              </a:spcAft>
              <a:buSzPts val="1700"/>
              <a:buNone/>
            </a:pPr>
            <a:r>
              <a:t/>
            </a:r>
            <a:endParaRPr/>
          </a:p>
        </p:txBody>
      </p:sp>
      <p:sp>
        <p:nvSpPr>
          <p:cNvPr id="471" name="Google Shape;471;g74632d5bb1_0_90"/>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472" name="Google Shape;472;g74632d5bb1_0_90"/>
          <p:cNvCxnSpPr/>
          <p:nvPr/>
        </p:nvCxnSpPr>
        <p:spPr>
          <a:xfrm>
            <a:off x="804888" y="3429000"/>
            <a:ext cx="11038200" cy="0"/>
          </a:xfrm>
          <a:prstGeom prst="straightConnector1">
            <a:avLst/>
          </a:prstGeom>
          <a:noFill/>
          <a:ln cap="flat" cmpd="sng" w="38100">
            <a:solidFill>
              <a:srgbClr val="45818E"/>
            </a:solidFill>
            <a:prstDash val="solid"/>
            <a:round/>
            <a:headEnd len="sm" w="sm" type="none"/>
            <a:tailEnd len="sm" w="sm" type="none"/>
          </a:ln>
        </p:spPr>
      </p:cxnSp>
      <p:pic>
        <p:nvPicPr>
          <p:cNvPr id="473" name="Google Shape;473;g74632d5bb1_0_90"/>
          <p:cNvPicPr preferRelativeResize="0"/>
          <p:nvPr/>
        </p:nvPicPr>
        <p:blipFill>
          <a:blip r:embed="rId3">
            <a:alphaModFix/>
          </a:blip>
          <a:stretch>
            <a:fillRect/>
          </a:stretch>
        </p:blipFill>
        <p:spPr>
          <a:xfrm>
            <a:off x="804900" y="373075"/>
            <a:ext cx="4813900" cy="2804950"/>
          </a:xfrm>
          <a:prstGeom prst="rect">
            <a:avLst/>
          </a:prstGeom>
          <a:noFill/>
          <a:ln>
            <a:noFill/>
          </a:ln>
        </p:spPr>
      </p:pic>
      <p:pic>
        <p:nvPicPr>
          <p:cNvPr id="474" name="Google Shape;474;g74632d5bb1_0_90"/>
          <p:cNvPicPr preferRelativeResize="0"/>
          <p:nvPr/>
        </p:nvPicPr>
        <p:blipFill>
          <a:blip r:embed="rId4">
            <a:alphaModFix/>
          </a:blip>
          <a:stretch>
            <a:fillRect/>
          </a:stretch>
        </p:blipFill>
        <p:spPr>
          <a:xfrm>
            <a:off x="7893100" y="742800"/>
            <a:ext cx="2071375" cy="2205000"/>
          </a:xfrm>
          <a:prstGeom prst="rect">
            <a:avLst/>
          </a:prstGeom>
          <a:noFill/>
          <a:ln>
            <a:noFill/>
          </a:ln>
        </p:spPr>
      </p:pic>
      <p:sp>
        <p:nvSpPr>
          <p:cNvPr id="475" name="Google Shape;475;g74632d5bb1_0_90"/>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g74632d5bb1_0_106"/>
          <p:cNvSpPr txBox="1"/>
          <p:nvPr>
            <p:ph idx="1" type="body"/>
          </p:nvPr>
        </p:nvSpPr>
        <p:spPr>
          <a:xfrm>
            <a:off x="630438" y="2947804"/>
            <a:ext cx="11387100" cy="44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200"/>
              </a:spcBef>
              <a:spcAft>
                <a:spcPts val="0"/>
              </a:spcAft>
              <a:buClr>
                <a:srgbClr val="000000"/>
              </a:buClr>
              <a:buSzPts val="1800"/>
              <a:buFont typeface="Lato"/>
              <a:buChar char="●"/>
            </a:pPr>
            <a:r>
              <a:rPr lang="en-US" sz="1800">
                <a:solidFill>
                  <a:srgbClr val="000000"/>
                </a:solidFill>
                <a:highlight>
                  <a:srgbClr val="FFFFFF"/>
                </a:highlight>
                <a:latin typeface="Lato"/>
                <a:ea typeface="Lato"/>
                <a:cs typeface="Lato"/>
                <a:sym typeface="Lato"/>
              </a:rPr>
              <a:t>Gates are a way to optionally let information through. They are composed out of a </a:t>
            </a:r>
            <a:r>
              <a:rPr b="1" lang="en-US" sz="1800">
                <a:solidFill>
                  <a:srgbClr val="000000"/>
                </a:solidFill>
                <a:highlight>
                  <a:srgbClr val="FFFFFF"/>
                </a:highlight>
                <a:latin typeface="Lato"/>
                <a:ea typeface="Lato"/>
                <a:cs typeface="Lato"/>
                <a:sym typeface="Lato"/>
              </a:rPr>
              <a:t>sigmoid neural net layer </a:t>
            </a:r>
            <a:r>
              <a:rPr lang="en-US" sz="1800">
                <a:solidFill>
                  <a:srgbClr val="000000"/>
                </a:solidFill>
                <a:highlight>
                  <a:srgbClr val="FFFFFF"/>
                </a:highlight>
                <a:latin typeface="Lato"/>
                <a:ea typeface="Lato"/>
                <a:cs typeface="Lato"/>
                <a:sym typeface="Lato"/>
              </a:rPr>
              <a:t>and a </a:t>
            </a:r>
            <a:r>
              <a:rPr b="1" lang="en-US" sz="1800">
                <a:solidFill>
                  <a:srgbClr val="000000"/>
                </a:solidFill>
                <a:highlight>
                  <a:srgbClr val="FFFFFF"/>
                </a:highlight>
                <a:latin typeface="Lato"/>
                <a:ea typeface="Lato"/>
                <a:cs typeface="Lato"/>
                <a:sym typeface="Lato"/>
              </a:rPr>
              <a:t>pointwise multiplication operation.</a:t>
            </a:r>
            <a:endParaRPr b="1" sz="1800">
              <a:solidFill>
                <a:srgbClr val="000000"/>
              </a:solidFill>
              <a:highlight>
                <a:srgbClr val="FFFFFF"/>
              </a:highlight>
              <a:latin typeface="Lato"/>
              <a:ea typeface="Lato"/>
              <a:cs typeface="Lato"/>
              <a:sym typeface="Lato"/>
            </a:endParaRPr>
          </a:p>
          <a:p>
            <a:pPr indent="0" lvl="0" marL="457200" rtl="0" algn="just">
              <a:lnSpc>
                <a:spcPct val="90000"/>
              </a:lnSpc>
              <a:spcBef>
                <a:spcPts val="1200"/>
              </a:spcBef>
              <a:spcAft>
                <a:spcPts val="0"/>
              </a:spcAft>
              <a:buNone/>
            </a:pPr>
            <a:r>
              <a:t/>
            </a:r>
            <a:endParaRPr sz="1800">
              <a:solidFill>
                <a:srgbClr val="000000"/>
              </a:solidFill>
              <a:highlight>
                <a:srgbClr val="FFFFFF"/>
              </a:highlight>
              <a:latin typeface="Lato"/>
              <a:ea typeface="Lato"/>
              <a:cs typeface="Lato"/>
              <a:sym typeface="Lato"/>
            </a:endParaRPr>
          </a:p>
          <a:p>
            <a:pPr indent="-342900" lvl="0" marL="457200" rtl="0" algn="just">
              <a:lnSpc>
                <a:spcPct val="90000"/>
              </a:lnSpc>
              <a:spcBef>
                <a:spcPts val="1200"/>
              </a:spcBef>
              <a:spcAft>
                <a:spcPts val="0"/>
              </a:spcAft>
              <a:buClr>
                <a:srgbClr val="000000"/>
              </a:buClr>
              <a:buSzPts val="1800"/>
              <a:buFont typeface="Lato"/>
              <a:buChar char="●"/>
            </a:pPr>
            <a:r>
              <a:rPr lang="en-US" sz="1800">
                <a:solidFill>
                  <a:srgbClr val="000000"/>
                </a:solidFill>
                <a:highlight>
                  <a:srgbClr val="FFFFFF"/>
                </a:highlight>
                <a:latin typeface="Lato"/>
                <a:ea typeface="Lato"/>
                <a:cs typeface="Lato"/>
                <a:sym typeface="Lato"/>
              </a:rPr>
              <a:t>The sigmoid layer outputs numbers between </a:t>
            </a:r>
            <a:r>
              <a:rPr b="1" lang="en-US" sz="1800">
                <a:solidFill>
                  <a:srgbClr val="000000"/>
                </a:solidFill>
                <a:highlight>
                  <a:srgbClr val="FFFFFF"/>
                </a:highlight>
                <a:latin typeface="Lato"/>
                <a:ea typeface="Lato"/>
                <a:cs typeface="Lato"/>
                <a:sym typeface="Lato"/>
              </a:rPr>
              <a:t>zero and one</a:t>
            </a:r>
            <a:r>
              <a:rPr lang="en-US" sz="1800">
                <a:solidFill>
                  <a:srgbClr val="000000"/>
                </a:solidFill>
                <a:highlight>
                  <a:srgbClr val="FFFFFF"/>
                </a:highlight>
                <a:latin typeface="Lato"/>
                <a:ea typeface="Lato"/>
                <a:cs typeface="Lato"/>
                <a:sym typeface="Lato"/>
              </a:rPr>
              <a:t>, describing how much of each component should be let through. A value of </a:t>
            </a:r>
            <a:r>
              <a:rPr lang="en-US" sz="1800">
                <a:solidFill>
                  <a:srgbClr val="38761D"/>
                </a:solidFill>
                <a:highlight>
                  <a:srgbClr val="FFFFFF"/>
                </a:highlight>
                <a:latin typeface="Lato"/>
                <a:ea typeface="Lato"/>
                <a:cs typeface="Lato"/>
                <a:sym typeface="Lato"/>
              </a:rPr>
              <a:t>zero</a:t>
            </a:r>
            <a:r>
              <a:rPr lang="en-US" sz="1800">
                <a:solidFill>
                  <a:srgbClr val="000000"/>
                </a:solidFill>
                <a:highlight>
                  <a:srgbClr val="FFFFFF"/>
                </a:highlight>
                <a:latin typeface="Lato"/>
                <a:ea typeface="Lato"/>
                <a:cs typeface="Lato"/>
                <a:sym typeface="Lato"/>
              </a:rPr>
              <a:t> means </a:t>
            </a:r>
            <a:r>
              <a:rPr b="1" lang="en-US" sz="1800">
                <a:solidFill>
                  <a:srgbClr val="0000FF"/>
                </a:solidFill>
                <a:highlight>
                  <a:srgbClr val="FFFFFF"/>
                </a:highlight>
                <a:latin typeface="Lato"/>
                <a:ea typeface="Lato"/>
                <a:cs typeface="Lato"/>
                <a:sym typeface="Lato"/>
              </a:rPr>
              <a:t>“let nothing through</a:t>
            </a:r>
            <a:r>
              <a:rPr lang="en-US" sz="1800">
                <a:solidFill>
                  <a:srgbClr val="0000FF"/>
                </a:solidFill>
                <a:highlight>
                  <a:srgbClr val="FFFFFF"/>
                </a:highlight>
                <a:latin typeface="Lato"/>
                <a:ea typeface="Lato"/>
                <a:cs typeface="Lato"/>
                <a:sym typeface="Lato"/>
              </a:rPr>
              <a:t>,”</a:t>
            </a:r>
            <a:r>
              <a:rPr lang="en-US" sz="1800">
                <a:solidFill>
                  <a:srgbClr val="000000"/>
                </a:solidFill>
                <a:highlight>
                  <a:srgbClr val="FFFFFF"/>
                </a:highlight>
                <a:latin typeface="Lato"/>
                <a:ea typeface="Lato"/>
                <a:cs typeface="Lato"/>
                <a:sym typeface="Lato"/>
              </a:rPr>
              <a:t> while a value of </a:t>
            </a:r>
            <a:r>
              <a:rPr lang="en-US" sz="1800">
                <a:solidFill>
                  <a:srgbClr val="38761D"/>
                </a:solidFill>
                <a:highlight>
                  <a:srgbClr val="FFFFFF"/>
                </a:highlight>
                <a:latin typeface="Lato"/>
                <a:ea typeface="Lato"/>
                <a:cs typeface="Lato"/>
                <a:sym typeface="Lato"/>
              </a:rPr>
              <a:t>one </a:t>
            </a:r>
            <a:r>
              <a:rPr lang="en-US" sz="1800">
                <a:solidFill>
                  <a:srgbClr val="000000"/>
                </a:solidFill>
                <a:highlight>
                  <a:srgbClr val="FFFFFF"/>
                </a:highlight>
                <a:latin typeface="Lato"/>
                <a:ea typeface="Lato"/>
                <a:cs typeface="Lato"/>
                <a:sym typeface="Lato"/>
              </a:rPr>
              <a:t>means </a:t>
            </a:r>
            <a:r>
              <a:rPr lang="en-US" sz="1800">
                <a:solidFill>
                  <a:srgbClr val="0000FF"/>
                </a:solidFill>
                <a:highlight>
                  <a:srgbClr val="FFFFFF"/>
                </a:highlight>
                <a:latin typeface="Lato"/>
                <a:ea typeface="Lato"/>
                <a:cs typeface="Lato"/>
                <a:sym typeface="Lato"/>
              </a:rPr>
              <a:t>“l</a:t>
            </a:r>
            <a:r>
              <a:rPr b="1" lang="en-US" sz="1800">
                <a:solidFill>
                  <a:srgbClr val="0000FF"/>
                </a:solidFill>
                <a:highlight>
                  <a:srgbClr val="FFFFFF"/>
                </a:highlight>
                <a:latin typeface="Lato"/>
                <a:ea typeface="Lato"/>
                <a:cs typeface="Lato"/>
                <a:sym typeface="Lato"/>
              </a:rPr>
              <a:t>et everything through!</a:t>
            </a:r>
            <a:r>
              <a:rPr lang="en-US" sz="1800">
                <a:solidFill>
                  <a:srgbClr val="0000FF"/>
                </a:solidFill>
                <a:highlight>
                  <a:srgbClr val="FFFFFF"/>
                </a:highlight>
                <a:latin typeface="Lato"/>
                <a:ea typeface="Lato"/>
                <a:cs typeface="Lato"/>
                <a:sym typeface="Lato"/>
              </a:rPr>
              <a:t>”</a:t>
            </a:r>
            <a:r>
              <a:rPr lang="en-US" sz="1800">
                <a:solidFill>
                  <a:srgbClr val="000000"/>
                </a:solidFill>
                <a:highlight>
                  <a:srgbClr val="FFFFFF"/>
                </a:highlight>
                <a:latin typeface="Lato"/>
                <a:ea typeface="Lato"/>
                <a:cs typeface="Lato"/>
                <a:sym typeface="Lato"/>
              </a:rPr>
              <a:t>.</a:t>
            </a:r>
            <a:endParaRPr sz="1800">
              <a:solidFill>
                <a:srgbClr val="000000"/>
              </a:solidFill>
              <a:highlight>
                <a:srgbClr val="FFFFFF"/>
              </a:highlight>
              <a:latin typeface="Lato"/>
              <a:ea typeface="Lato"/>
              <a:cs typeface="Lato"/>
              <a:sym typeface="Lato"/>
            </a:endParaRPr>
          </a:p>
          <a:p>
            <a:pPr indent="0" lvl="0" marL="457200" rtl="0" algn="just">
              <a:lnSpc>
                <a:spcPct val="90000"/>
              </a:lnSpc>
              <a:spcBef>
                <a:spcPts val="1200"/>
              </a:spcBef>
              <a:spcAft>
                <a:spcPts val="0"/>
              </a:spcAft>
              <a:buNone/>
            </a:pPr>
            <a:r>
              <a:t/>
            </a:r>
            <a:endParaRPr sz="1800">
              <a:solidFill>
                <a:srgbClr val="000000"/>
              </a:solidFill>
              <a:highlight>
                <a:srgbClr val="FFFFFF"/>
              </a:highlight>
              <a:latin typeface="Lato"/>
              <a:ea typeface="Lato"/>
              <a:cs typeface="Lato"/>
              <a:sym typeface="Lato"/>
            </a:endParaRPr>
          </a:p>
          <a:p>
            <a:pPr indent="-342900" lvl="0" marL="457200" rtl="0" algn="just">
              <a:spcBef>
                <a:spcPts val="1200"/>
              </a:spcBef>
              <a:spcAft>
                <a:spcPts val="0"/>
              </a:spcAft>
              <a:buSzPts val="1800"/>
              <a:buFont typeface="Lato"/>
              <a:buChar char="●"/>
            </a:pPr>
            <a:r>
              <a:rPr lang="en-US" sz="1800">
                <a:solidFill>
                  <a:srgbClr val="000000"/>
                </a:solidFill>
                <a:latin typeface="Lato"/>
                <a:ea typeface="Lato"/>
                <a:cs typeface="Lato"/>
                <a:sym typeface="Lato"/>
              </a:rPr>
              <a:t>In an LSTM you have three gates: </a:t>
            </a:r>
            <a:r>
              <a:rPr b="1" lang="en-US" sz="1800">
                <a:solidFill>
                  <a:srgbClr val="FF0000"/>
                </a:solidFill>
                <a:latin typeface="Lato"/>
                <a:ea typeface="Lato"/>
                <a:cs typeface="Lato"/>
                <a:sym typeface="Lato"/>
              </a:rPr>
              <a:t>input</a:t>
            </a:r>
            <a:r>
              <a:rPr lang="en-US" sz="1800">
                <a:solidFill>
                  <a:srgbClr val="000000"/>
                </a:solidFill>
                <a:latin typeface="Lato"/>
                <a:ea typeface="Lato"/>
                <a:cs typeface="Lato"/>
                <a:sym typeface="Lato"/>
              </a:rPr>
              <a:t>, </a:t>
            </a:r>
            <a:r>
              <a:rPr b="1" lang="en-US" sz="1800">
                <a:solidFill>
                  <a:srgbClr val="FF0000"/>
                </a:solidFill>
                <a:latin typeface="Lato"/>
                <a:ea typeface="Lato"/>
                <a:cs typeface="Lato"/>
                <a:sym typeface="Lato"/>
              </a:rPr>
              <a:t>forget </a:t>
            </a:r>
            <a:r>
              <a:rPr lang="en-US" sz="1800">
                <a:solidFill>
                  <a:srgbClr val="000000"/>
                </a:solidFill>
                <a:latin typeface="Lato"/>
                <a:ea typeface="Lato"/>
                <a:cs typeface="Lato"/>
                <a:sym typeface="Lato"/>
              </a:rPr>
              <a:t>and </a:t>
            </a:r>
            <a:r>
              <a:rPr b="1" lang="en-US" sz="1800">
                <a:solidFill>
                  <a:srgbClr val="FF0000"/>
                </a:solidFill>
                <a:latin typeface="Lato"/>
                <a:ea typeface="Lato"/>
                <a:cs typeface="Lato"/>
                <a:sym typeface="Lato"/>
              </a:rPr>
              <a:t>output</a:t>
            </a:r>
            <a:r>
              <a:rPr lang="en-US" sz="1800">
                <a:solidFill>
                  <a:srgbClr val="000000"/>
                </a:solidFill>
                <a:latin typeface="Lato"/>
                <a:ea typeface="Lato"/>
                <a:cs typeface="Lato"/>
                <a:sym typeface="Lato"/>
              </a:rPr>
              <a:t> gate. These gates determine whether or not to let new input in (input gate), delete the information because it isn’t important (forget gate) or to let it impact the output at the current time step (output gate). You can see an illustration of a RNN with its three gates above.</a:t>
            </a:r>
            <a:endParaRPr sz="1800">
              <a:solidFill>
                <a:srgbClr val="333333"/>
              </a:solidFill>
              <a:highlight>
                <a:srgbClr val="FFFFFF"/>
              </a:highlight>
              <a:latin typeface="Lato"/>
              <a:ea typeface="Lato"/>
              <a:cs typeface="Lato"/>
              <a:sym typeface="Lato"/>
            </a:endParaRPr>
          </a:p>
          <a:p>
            <a:pPr indent="0" lvl="0" marL="107950" rtl="0" algn="l">
              <a:lnSpc>
                <a:spcPct val="90000"/>
              </a:lnSpc>
              <a:spcBef>
                <a:spcPts val="1200"/>
              </a:spcBef>
              <a:spcAft>
                <a:spcPts val="0"/>
              </a:spcAft>
              <a:buSzPts val="1700"/>
              <a:buNone/>
            </a:pPr>
            <a:r>
              <a:t/>
            </a:r>
            <a:endParaRPr/>
          </a:p>
        </p:txBody>
      </p:sp>
      <p:sp>
        <p:nvSpPr>
          <p:cNvPr id="481" name="Google Shape;481;g74632d5bb1_0_106"/>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482" name="Google Shape;482;g74632d5bb1_0_106"/>
          <p:cNvCxnSpPr/>
          <p:nvPr/>
        </p:nvCxnSpPr>
        <p:spPr>
          <a:xfrm>
            <a:off x="804888" y="3048300"/>
            <a:ext cx="11038200" cy="0"/>
          </a:xfrm>
          <a:prstGeom prst="straightConnector1">
            <a:avLst/>
          </a:prstGeom>
          <a:noFill/>
          <a:ln cap="flat" cmpd="sng" w="38100">
            <a:solidFill>
              <a:srgbClr val="45818E"/>
            </a:solidFill>
            <a:prstDash val="solid"/>
            <a:round/>
            <a:headEnd len="sm" w="sm" type="none"/>
            <a:tailEnd len="sm" w="sm" type="none"/>
          </a:ln>
        </p:spPr>
      </p:cxnSp>
      <p:pic>
        <p:nvPicPr>
          <p:cNvPr id="483" name="Google Shape;483;g74632d5bb1_0_106"/>
          <p:cNvPicPr preferRelativeResize="0"/>
          <p:nvPr/>
        </p:nvPicPr>
        <p:blipFill>
          <a:blip r:embed="rId3">
            <a:alphaModFix/>
          </a:blip>
          <a:stretch>
            <a:fillRect/>
          </a:stretch>
        </p:blipFill>
        <p:spPr>
          <a:xfrm>
            <a:off x="1602725" y="142850"/>
            <a:ext cx="4813900" cy="2804949"/>
          </a:xfrm>
          <a:prstGeom prst="rect">
            <a:avLst/>
          </a:prstGeom>
          <a:noFill/>
          <a:ln>
            <a:noFill/>
          </a:ln>
        </p:spPr>
      </p:pic>
      <p:pic>
        <p:nvPicPr>
          <p:cNvPr id="484" name="Google Shape;484;g74632d5bb1_0_106"/>
          <p:cNvPicPr preferRelativeResize="0"/>
          <p:nvPr/>
        </p:nvPicPr>
        <p:blipFill>
          <a:blip r:embed="rId4">
            <a:alphaModFix/>
          </a:blip>
          <a:stretch>
            <a:fillRect/>
          </a:stretch>
        </p:blipFill>
        <p:spPr>
          <a:xfrm>
            <a:off x="8827125" y="595000"/>
            <a:ext cx="2071375" cy="2205000"/>
          </a:xfrm>
          <a:prstGeom prst="rect">
            <a:avLst/>
          </a:prstGeom>
          <a:noFill/>
          <a:ln>
            <a:noFill/>
          </a:ln>
        </p:spPr>
      </p:pic>
      <p:sp>
        <p:nvSpPr>
          <p:cNvPr id="485" name="Google Shape;485;g74632d5bb1_0_106"/>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g74789625c0_0_88"/>
          <p:cNvSpPr txBox="1"/>
          <p:nvPr>
            <p:ph idx="1" type="body"/>
          </p:nvPr>
        </p:nvSpPr>
        <p:spPr>
          <a:xfrm>
            <a:off x="2153225" y="1289950"/>
            <a:ext cx="3996000" cy="4788300"/>
          </a:xfrm>
          <a:prstGeom prst="rect">
            <a:avLst/>
          </a:prstGeom>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t/>
            </a:r>
            <a:endParaRPr b="1" sz="1800">
              <a:solidFill>
                <a:srgbClr val="333333"/>
              </a:solidFill>
              <a:highlight>
                <a:srgbClr val="FFFFFF"/>
              </a:highlight>
              <a:latin typeface="Aref Ruqaa"/>
              <a:ea typeface="Aref Ruqaa"/>
              <a:cs typeface="Aref Ruqaa"/>
              <a:sym typeface="Aref Ruqaa"/>
            </a:endParaRPr>
          </a:p>
          <a:p>
            <a:pPr indent="0" lvl="0" marL="457200" rtl="0" algn="l">
              <a:lnSpc>
                <a:spcPct val="200000"/>
              </a:lnSpc>
              <a:spcBef>
                <a:spcPts val="0"/>
              </a:spcBef>
              <a:spcAft>
                <a:spcPts val="0"/>
              </a:spcAft>
              <a:buNone/>
            </a:pPr>
            <a:r>
              <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rgbClr val="FFFFFF"/>
                </a:highlight>
                <a:latin typeface="Aref Ruqaa"/>
                <a:ea typeface="Aref Ruqaa"/>
                <a:cs typeface="Aref Ruqaa"/>
                <a:sym typeface="Aref Ruqaa"/>
              </a:rPr>
              <a:t>Back to RNN</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rgbClr val="FFFFFF"/>
                </a:highlight>
                <a:latin typeface="Aref Ruqaa"/>
                <a:ea typeface="Aref Ruqaa"/>
                <a:cs typeface="Aref Ruqaa"/>
                <a:sym typeface="Aref Ruqaa"/>
              </a:rPr>
              <a:t>RNN issues</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rgbClr val="FFFFFF"/>
                </a:highlight>
                <a:latin typeface="Aref Ruqaa"/>
                <a:ea typeface="Aref Ruqaa"/>
                <a:cs typeface="Aref Ruqaa"/>
                <a:sym typeface="Aref Ruqaa"/>
              </a:rPr>
              <a:t>LSTM History</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rgbClr val="FFFFFF"/>
                </a:highlight>
                <a:latin typeface="Aref Ruqaa"/>
                <a:ea typeface="Aref Ruqaa"/>
                <a:cs typeface="Aref Ruqaa"/>
                <a:sym typeface="Aref Ruqaa"/>
              </a:rPr>
              <a:t>Basic LSTM</a:t>
            </a:r>
            <a:endParaRPr b="1" sz="2000">
              <a:solidFill>
                <a:srgbClr val="333333"/>
              </a:solidFill>
              <a:highlight>
                <a:srgbClr val="FFFFFF"/>
              </a:highlight>
              <a:latin typeface="Aref Ruqaa"/>
              <a:ea typeface="Aref Ruqaa"/>
              <a:cs typeface="Aref Ruqaa"/>
              <a:sym typeface="Aref Ruqaa"/>
            </a:endParaRPr>
          </a:p>
          <a:p>
            <a:pPr indent="0" lvl="0" marL="0" rtl="0" algn="l">
              <a:lnSpc>
                <a:spcPct val="200000"/>
              </a:lnSpc>
              <a:spcBef>
                <a:spcPts val="0"/>
              </a:spcBef>
              <a:spcAft>
                <a:spcPts val="0"/>
              </a:spcAft>
              <a:buNone/>
            </a:pPr>
            <a:r>
              <a:t/>
            </a:r>
            <a:endParaRPr b="1" sz="1800">
              <a:solidFill>
                <a:srgbClr val="333333"/>
              </a:solidFill>
              <a:highlight>
                <a:srgbClr val="FFFFFF"/>
              </a:highlight>
              <a:latin typeface="Aref Ruqaa"/>
              <a:ea typeface="Aref Ruqaa"/>
              <a:cs typeface="Aref Ruqaa"/>
              <a:sym typeface="Aref Ruqaa"/>
            </a:endParaRPr>
          </a:p>
          <a:p>
            <a:pPr indent="0" lvl="0" marL="0" rtl="0" algn="l">
              <a:lnSpc>
                <a:spcPct val="200000"/>
              </a:lnSpc>
              <a:spcBef>
                <a:spcPts val="0"/>
              </a:spcBef>
              <a:spcAft>
                <a:spcPts val="0"/>
              </a:spcAft>
              <a:buNone/>
            </a:pPr>
            <a:r>
              <a:t/>
            </a:r>
            <a:endParaRPr/>
          </a:p>
        </p:txBody>
      </p:sp>
      <p:sp>
        <p:nvSpPr>
          <p:cNvPr id="295" name="Google Shape;295;g74789625c0_0_8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96" name="Google Shape;296;g74789625c0_0_88"/>
          <p:cNvSpPr txBox="1"/>
          <p:nvPr>
            <p:ph idx="1" type="body"/>
          </p:nvPr>
        </p:nvSpPr>
        <p:spPr>
          <a:xfrm>
            <a:off x="4511350" y="164625"/>
            <a:ext cx="3996000" cy="937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4800">
                <a:solidFill>
                  <a:srgbClr val="333333"/>
                </a:solidFill>
                <a:highlight>
                  <a:srgbClr val="FFFFFF"/>
                </a:highlight>
                <a:latin typeface="Aref Ruqaa"/>
                <a:ea typeface="Aref Ruqaa"/>
                <a:cs typeface="Aref Ruqaa"/>
                <a:sym typeface="Aref Ruqaa"/>
              </a:rPr>
              <a:t>Content</a:t>
            </a:r>
            <a:endParaRPr/>
          </a:p>
        </p:txBody>
      </p:sp>
      <p:sp>
        <p:nvSpPr>
          <p:cNvPr id="297" name="Google Shape;297;g74789625c0_0_88"/>
          <p:cNvSpPr txBox="1"/>
          <p:nvPr>
            <p:ph idx="1" type="body"/>
          </p:nvPr>
        </p:nvSpPr>
        <p:spPr>
          <a:xfrm>
            <a:off x="6725225" y="1289950"/>
            <a:ext cx="3996000" cy="4788300"/>
          </a:xfrm>
          <a:prstGeom prst="rect">
            <a:avLst/>
          </a:prstGeom>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t/>
            </a:r>
            <a:endParaRPr b="1" sz="2000">
              <a:solidFill>
                <a:srgbClr val="333333"/>
              </a:solidFill>
              <a:highlight>
                <a:srgbClr val="FFFFFF"/>
              </a:highlight>
              <a:latin typeface="Aref Ruqaa"/>
              <a:ea typeface="Aref Ruqaa"/>
              <a:cs typeface="Aref Ruqaa"/>
              <a:sym typeface="Aref Ruqaa"/>
            </a:endParaRPr>
          </a:p>
          <a:p>
            <a:pPr indent="0" lvl="0" marL="457200" rtl="0" algn="l">
              <a:lnSpc>
                <a:spcPct val="200000"/>
              </a:lnSpc>
              <a:spcBef>
                <a:spcPts val="0"/>
              </a:spcBef>
              <a:spcAft>
                <a:spcPts val="0"/>
              </a:spcAft>
              <a:buNone/>
            </a:pPr>
            <a:r>
              <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chemeClr val="lt1"/>
                </a:highlight>
                <a:latin typeface="Aref Ruqaa"/>
                <a:ea typeface="Aref Ruqaa"/>
                <a:cs typeface="Aref Ruqaa"/>
                <a:sym typeface="Aref Ruqaa"/>
              </a:rPr>
              <a:t>LSTM Cells</a:t>
            </a:r>
            <a:endParaRPr b="1" sz="2000">
              <a:solidFill>
                <a:srgbClr val="333333"/>
              </a:solidFill>
              <a:highlight>
                <a:schemeClr val="lt1"/>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chemeClr val="lt1"/>
                </a:highlight>
                <a:latin typeface="Aref Ruqaa"/>
                <a:ea typeface="Aref Ruqaa"/>
                <a:cs typeface="Aref Ruqaa"/>
                <a:sym typeface="Aref Ruqaa"/>
              </a:rPr>
              <a:t>Step by Step walkthrough</a:t>
            </a:r>
            <a:endParaRPr b="1" sz="2000">
              <a:solidFill>
                <a:srgbClr val="333333"/>
              </a:solidFill>
              <a:highlight>
                <a:schemeClr val="lt1"/>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chemeClr val="lt1"/>
                </a:highlight>
                <a:latin typeface="Aref Ruqaa"/>
                <a:ea typeface="Aref Ruqaa"/>
                <a:cs typeface="Aref Ruqaa"/>
                <a:sym typeface="Aref Ruqaa"/>
              </a:rPr>
              <a:t>Gates</a:t>
            </a:r>
            <a:r>
              <a:rPr b="1" lang="en-US" sz="2000">
                <a:solidFill>
                  <a:srgbClr val="333333"/>
                </a:solidFill>
                <a:highlight>
                  <a:srgbClr val="FFFFFF"/>
                </a:highlight>
                <a:latin typeface="Aref Ruqaa"/>
                <a:ea typeface="Aref Ruqaa"/>
                <a:cs typeface="Aref Ruqaa"/>
                <a:sym typeface="Aref Ruqaa"/>
              </a:rPr>
              <a:t>Mathematics</a:t>
            </a:r>
            <a:r>
              <a:rPr b="1" lang="en-US" sz="2000">
                <a:solidFill>
                  <a:srgbClr val="333333"/>
                </a:solidFill>
                <a:highlight>
                  <a:srgbClr val="FFFFFF"/>
                </a:highlight>
                <a:latin typeface="Aref Ruqaa"/>
                <a:ea typeface="Aref Ruqaa"/>
                <a:cs typeface="Aref Ruqaa"/>
                <a:sym typeface="Aref Ruqaa"/>
              </a:rPr>
              <a:t> LSTM</a:t>
            </a:r>
            <a:endParaRPr b="1" sz="2000">
              <a:solidFill>
                <a:srgbClr val="333333"/>
              </a:solidFill>
              <a:highlight>
                <a:srgbClr val="FFFFFF"/>
              </a:highlight>
              <a:latin typeface="Aref Ruqaa"/>
              <a:ea typeface="Aref Ruqaa"/>
              <a:cs typeface="Aref Ruqaa"/>
              <a:sym typeface="Aref Ruqaa"/>
            </a:endParaRPr>
          </a:p>
          <a:p>
            <a:pPr indent="-355600" lvl="0" marL="457200" rtl="0" algn="l">
              <a:lnSpc>
                <a:spcPct val="200000"/>
              </a:lnSpc>
              <a:spcBef>
                <a:spcPts val="0"/>
              </a:spcBef>
              <a:spcAft>
                <a:spcPts val="0"/>
              </a:spcAft>
              <a:buClr>
                <a:srgbClr val="333333"/>
              </a:buClr>
              <a:buSzPts val="2000"/>
              <a:buFont typeface="Aref Ruqaa"/>
              <a:buChar char="➔"/>
            </a:pPr>
            <a:r>
              <a:rPr b="1" lang="en-US" sz="2000">
                <a:solidFill>
                  <a:srgbClr val="333333"/>
                </a:solidFill>
                <a:highlight>
                  <a:srgbClr val="FFFFFF"/>
                </a:highlight>
                <a:latin typeface="Aref Ruqaa"/>
                <a:ea typeface="Aref Ruqaa"/>
                <a:cs typeface="Aref Ruqaa"/>
                <a:sym typeface="Aref Ruqaa"/>
              </a:rPr>
              <a:t>LSTM Tips and Tricks  </a:t>
            </a:r>
            <a:endParaRPr b="1" sz="2000">
              <a:solidFill>
                <a:srgbClr val="333333"/>
              </a:solidFill>
              <a:highlight>
                <a:srgbClr val="FFFFFF"/>
              </a:highlight>
              <a:latin typeface="Aref Ruqaa"/>
              <a:ea typeface="Aref Ruqaa"/>
              <a:cs typeface="Aref Ruqaa"/>
              <a:sym typeface="Aref Ruqaa"/>
            </a:endParaRPr>
          </a:p>
          <a:p>
            <a:pPr indent="0" lvl="0" marL="457200" rtl="0" algn="l">
              <a:lnSpc>
                <a:spcPct val="200000"/>
              </a:lnSpc>
              <a:spcBef>
                <a:spcPts val="0"/>
              </a:spcBef>
              <a:spcAft>
                <a:spcPts val="0"/>
              </a:spcAft>
              <a:buNone/>
            </a:pPr>
            <a:r>
              <a:t/>
            </a:r>
            <a:endParaRPr b="1" sz="2000">
              <a:solidFill>
                <a:srgbClr val="333333"/>
              </a:solidFill>
              <a:highlight>
                <a:srgbClr val="FFFFFF"/>
              </a:highlight>
              <a:latin typeface="Aref Ruqaa"/>
              <a:ea typeface="Aref Ruqaa"/>
              <a:cs typeface="Aref Ruqaa"/>
              <a:sym typeface="Aref Ruqaa"/>
            </a:endParaRPr>
          </a:p>
          <a:p>
            <a:pPr indent="0" lvl="0" marL="0" rtl="0" algn="l">
              <a:lnSpc>
                <a:spcPct val="200000"/>
              </a:lnSpc>
              <a:spcBef>
                <a:spcPts val="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g74632d5bb1_0_119"/>
          <p:cNvSpPr txBox="1"/>
          <p:nvPr>
            <p:ph idx="1" type="body"/>
          </p:nvPr>
        </p:nvSpPr>
        <p:spPr>
          <a:xfrm>
            <a:off x="1086425" y="1325725"/>
            <a:ext cx="9998400" cy="4038300"/>
          </a:xfrm>
          <a:prstGeom prst="rect">
            <a:avLst/>
          </a:prstGeom>
        </p:spPr>
        <p:txBody>
          <a:bodyPr anchorCtr="0" anchor="t" bIns="121900" lIns="121900" spcFirstLastPara="1" rIns="121900" wrap="square" tIns="121900">
            <a:noAutofit/>
          </a:bodyPr>
          <a:lstStyle/>
          <a:p>
            <a:pPr indent="0" lvl="0" marL="0" rtl="0" algn="l">
              <a:lnSpc>
                <a:spcPct val="110000"/>
              </a:lnSpc>
              <a:spcBef>
                <a:spcPts val="3000"/>
              </a:spcBef>
              <a:spcAft>
                <a:spcPts val="0"/>
              </a:spcAft>
              <a:buNone/>
            </a:pPr>
            <a:r>
              <a:t/>
            </a:r>
            <a:endParaRPr b="1" sz="4800">
              <a:solidFill>
                <a:srgbClr val="333333"/>
              </a:solidFill>
              <a:highlight>
                <a:srgbClr val="FFFFFF"/>
              </a:highlight>
              <a:latin typeface="Aref Ruqaa"/>
              <a:ea typeface="Aref Ruqaa"/>
              <a:cs typeface="Aref Ruqaa"/>
              <a:sym typeface="Aref Ruqaa"/>
            </a:endParaRPr>
          </a:p>
          <a:p>
            <a:pPr indent="0" lvl="0" marL="0" rtl="0" algn="l">
              <a:lnSpc>
                <a:spcPct val="110000"/>
              </a:lnSpc>
              <a:spcBef>
                <a:spcPts val="3000"/>
              </a:spcBef>
              <a:spcAft>
                <a:spcPts val="0"/>
              </a:spcAft>
              <a:buNone/>
            </a:pPr>
            <a:r>
              <a:rPr b="1" lang="en-US" sz="4800">
                <a:solidFill>
                  <a:srgbClr val="333333"/>
                </a:solidFill>
                <a:highlight>
                  <a:srgbClr val="FFFFFF"/>
                </a:highlight>
                <a:latin typeface="Aref Ruqaa"/>
                <a:ea typeface="Aref Ruqaa"/>
                <a:cs typeface="Aref Ruqaa"/>
                <a:sym typeface="Aref Ruqaa"/>
              </a:rPr>
              <a:t>Step-by-Step LSTM Walk Through</a:t>
            </a:r>
            <a:endParaRPr b="1" sz="4800">
              <a:solidFill>
                <a:srgbClr val="333333"/>
              </a:solidFill>
              <a:highlight>
                <a:srgbClr val="FFFFFF"/>
              </a:highlight>
              <a:latin typeface="Aref Ruqaa"/>
              <a:ea typeface="Aref Ruqaa"/>
              <a:cs typeface="Aref Ruqaa"/>
              <a:sym typeface="Aref Ruqaa"/>
            </a:endParaRPr>
          </a:p>
          <a:p>
            <a:pPr indent="0" lvl="0" marL="0" rtl="0" algn="ctr">
              <a:lnSpc>
                <a:spcPct val="110000"/>
              </a:lnSpc>
              <a:spcBef>
                <a:spcPts val="3000"/>
              </a:spcBef>
              <a:spcAft>
                <a:spcPts val="0"/>
              </a:spcAft>
              <a:buNone/>
            </a:pPr>
            <a:r>
              <a:rPr lang="en-US" sz="1500" u="sng">
                <a:solidFill>
                  <a:srgbClr val="0000FF"/>
                </a:solidFill>
                <a:latin typeface="Arial"/>
                <a:ea typeface="Arial"/>
                <a:cs typeface="Arial"/>
                <a:sym typeface="Arial"/>
              </a:rPr>
              <a:t> T</a:t>
            </a:r>
            <a:r>
              <a:rPr lang="en-US" sz="1500" u="sng">
                <a:solidFill>
                  <a:srgbClr val="0000FF"/>
                </a:solidFill>
                <a:latin typeface="Arial"/>
                <a:ea typeface="Arial"/>
                <a:cs typeface="Arial"/>
                <a:sym typeface="Arial"/>
                <a:hlinkClick r:id="rId3"/>
              </a:rPr>
              <a:t>his incredible blog post</a:t>
            </a:r>
            <a:r>
              <a:rPr lang="en-US" sz="1500" u="sng">
                <a:solidFill>
                  <a:srgbClr val="0000FF"/>
                </a:solidFill>
                <a:latin typeface="Arial"/>
                <a:ea typeface="Arial"/>
                <a:cs typeface="Arial"/>
                <a:sym typeface="Arial"/>
              </a:rPr>
              <a:t> </a:t>
            </a:r>
            <a:endParaRPr b="1" sz="4800" u="sng">
              <a:solidFill>
                <a:srgbClr val="0000FF"/>
              </a:solidFill>
              <a:latin typeface="Aref Ruqaa"/>
              <a:ea typeface="Aref Ruqaa"/>
              <a:cs typeface="Aref Ruqaa"/>
              <a:sym typeface="Aref Ruqaa"/>
            </a:endParaRPr>
          </a:p>
          <a:p>
            <a:pPr indent="0" lvl="0" marL="0" rtl="0" algn="l">
              <a:lnSpc>
                <a:spcPct val="115000"/>
              </a:lnSpc>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92" name="Google Shape;492;g74632d5bb1_0_11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93" name="Google Shape;493;g74632d5bb1_0_119"/>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g7464524854_0_24"/>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extLst>
                  <a:ext uri="http://customooxmlschemas.google.com/">
                    <go:slidesCustomData xmlns:go="http://customooxmlschemas.google.com/" textRoundtripDataId="1"/>
                  </a:ext>
                </a:extLst>
              </a:rPr>
              <a:t>GATES</a:t>
            </a:r>
            <a:endParaRPr/>
          </a:p>
        </p:txBody>
      </p:sp>
      <p:sp>
        <p:nvSpPr>
          <p:cNvPr id="499" name="Google Shape;499;g7464524854_0_24"/>
          <p:cNvSpPr txBox="1"/>
          <p:nvPr>
            <p:ph idx="1" type="body"/>
          </p:nvPr>
        </p:nvSpPr>
        <p:spPr>
          <a:xfrm>
            <a:off x="314324" y="2027909"/>
            <a:ext cx="11387100" cy="4429200"/>
          </a:xfrm>
          <a:prstGeom prst="rect">
            <a:avLst/>
          </a:prstGeom>
          <a:noFill/>
          <a:ln>
            <a:noFill/>
          </a:ln>
        </p:spPr>
        <p:txBody>
          <a:bodyPr anchorCtr="0" anchor="t" bIns="45700" lIns="91425" spcFirstLastPara="1" rIns="91425" wrap="square" tIns="45700">
            <a:noAutofit/>
          </a:bodyPr>
          <a:lstStyle/>
          <a:p>
            <a:pPr indent="-381000" lvl="0" marL="457200" rtl="0" algn="just">
              <a:lnSpc>
                <a:spcPct val="90000"/>
              </a:lnSpc>
              <a:spcBef>
                <a:spcPts val="0"/>
              </a:spcBef>
              <a:spcAft>
                <a:spcPts val="0"/>
              </a:spcAft>
              <a:buClr>
                <a:srgbClr val="000000"/>
              </a:buClr>
              <a:buSzPts val="2400"/>
              <a:buChar char="●"/>
            </a:pPr>
            <a:r>
              <a:rPr lang="en-US" sz="2400">
                <a:solidFill>
                  <a:srgbClr val="000000"/>
                </a:solidFill>
              </a:rPr>
              <a:t>Now let’s look at where new memories come from and how the gates work.</a:t>
            </a:r>
            <a:endParaRPr sz="2400">
              <a:solidFill>
                <a:srgbClr val="000000"/>
              </a:solidFill>
            </a:endParaRPr>
          </a:p>
          <a:p>
            <a:pPr indent="0" lvl="0" marL="457200" rtl="0" algn="just">
              <a:lnSpc>
                <a:spcPct val="90000"/>
              </a:lnSpc>
              <a:spcBef>
                <a:spcPts val="0"/>
              </a:spcBef>
              <a:spcAft>
                <a:spcPts val="0"/>
              </a:spcAft>
              <a:buNone/>
            </a:pPr>
            <a:r>
              <a:t/>
            </a:r>
            <a:endParaRPr sz="2400">
              <a:solidFill>
                <a:srgbClr val="000000"/>
              </a:solidFill>
            </a:endParaRPr>
          </a:p>
          <a:p>
            <a:pPr indent="0" lvl="0" marL="457200" rtl="0" algn="just">
              <a:lnSpc>
                <a:spcPct val="90000"/>
              </a:lnSpc>
              <a:spcBef>
                <a:spcPts val="0"/>
              </a:spcBef>
              <a:spcAft>
                <a:spcPts val="0"/>
              </a:spcAft>
              <a:buNone/>
            </a:pPr>
            <a:r>
              <a:t/>
            </a:r>
            <a:endParaRPr sz="2400">
              <a:solidFill>
                <a:srgbClr val="000000"/>
              </a:solidFill>
            </a:endParaRPr>
          </a:p>
          <a:p>
            <a:pPr indent="0" lvl="0" marL="457200" rtl="0" algn="just">
              <a:lnSpc>
                <a:spcPct val="90000"/>
              </a:lnSpc>
              <a:spcBef>
                <a:spcPts val="0"/>
              </a:spcBef>
              <a:spcAft>
                <a:spcPts val="0"/>
              </a:spcAft>
              <a:buNone/>
            </a:pPr>
            <a:r>
              <a:t/>
            </a:r>
            <a:endParaRPr sz="2400">
              <a:solidFill>
                <a:srgbClr val="000000"/>
              </a:solidFill>
            </a:endParaRPr>
          </a:p>
          <a:p>
            <a:pPr indent="-381000" lvl="0" marL="457200" rtl="0" algn="just">
              <a:lnSpc>
                <a:spcPct val="90000"/>
              </a:lnSpc>
              <a:spcBef>
                <a:spcPts val="1200"/>
              </a:spcBef>
              <a:spcAft>
                <a:spcPts val="0"/>
              </a:spcAft>
              <a:buClr>
                <a:srgbClr val="000000"/>
              </a:buClr>
              <a:buSzPts val="2400"/>
              <a:buChar char="●"/>
            </a:pPr>
            <a:r>
              <a:rPr b="1" lang="en-US" sz="2400">
                <a:solidFill>
                  <a:srgbClr val="000000"/>
                </a:solidFill>
              </a:rPr>
              <a:t>T</a:t>
            </a:r>
            <a:r>
              <a:rPr lang="en-US" sz="2400">
                <a:solidFill>
                  <a:srgbClr val="000000"/>
                </a:solidFill>
              </a:rPr>
              <a:t>he current </a:t>
            </a:r>
            <a:r>
              <a:rPr b="1" lang="en-US" sz="2400">
                <a:solidFill>
                  <a:srgbClr val="000000"/>
                </a:solidFill>
              </a:rPr>
              <a:t>input vector x(t)</a:t>
            </a:r>
            <a:r>
              <a:rPr lang="en-US" sz="2400">
                <a:solidFill>
                  <a:srgbClr val="000000"/>
                </a:solidFill>
              </a:rPr>
              <a:t> and the previous short-term state h(t–1) are fed to four different fully connected layers.</a:t>
            </a:r>
            <a:endParaRPr sz="2400">
              <a:solidFill>
                <a:srgbClr val="000000"/>
              </a:solidFill>
            </a:endParaRPr>
          </a:p>
          <a:p>
            <a:pPr indent="0" lvl="0" marL="0" rtl="0" algn="just">
              <a:lnSpc>
                <a:spcPct val="90000"/>
              </a:lnSpc>
              <a:spcBef>
                <a:spcPts val="1200"/>
              </a:spcBef>
              <a:spcAft>
                <a:spcPts val="0"/>
              </a:spcAft>
              <a:buSzPts val="1530"/>
              <a:buNone/>
            </a:pPr>
            <a:r>
              <a:t/>
            </a:r>
            <a:endParaRPr sz="2400">
              <a:solidFill>
                <a:srgbClr val="000000"/>
              </a:solidFill>
            </a:endParaRPr>
          </a:p>
          <a:p>
            <a:pPr indent="0" lvl="0" marL="0" rtl="0" algn="just">
              <a:lnSpc>
                <a:spcPct val="90000"/>
              </a:lnSpc>
              <a:spcBef>
                <a:spcPts val="1200"/>
              </a:spcBef>
              <a:spcAft>
                <a:spcPts val="0"/>
              </a:spcAft>
              <a:buSzPts val="1530"/>
              <a:buNone/>
            </a:pPr>
            <a:r>
              <a:t/>
            </a:r>
            <a:endParaRPr sz="2400">
              <a:solidFill>
                <a:srgbClr val="000000"/>
              </a:solidFill>
            </a:endParaRPr>
          </a:p>
          <a:p>
            <a:pPr indent="0" lvl="0" marL="0" rtl="0" algn="just">
              <a:lnSpc>
                <a:spcPct val="90000"/>
              </a:lnSpc>
              <a:spcBef>
                <a:spcPts val="400"/>
              </a:spcBef>
              <a:spcAft>
                <a:spcPts val="0"/>
              </a:spcAft>
              <a:buNone/>
            </a:pPr>
            <a:r>
              <a:t/>
            </a:r>
            <a:endParaRPr sz="2400">
              <a:solidFill>
                <a:srgbClr val="000000"/>
              </a:solidFill>
            </a:endParaRPr>
          </a:p>
          <a:p>
            <a:pPr indent="0" lvl="0" marL="914400" rtl="0" algn="just">
              <a:lnSpc>
                <a:spcPct val="90000"/>
              </a:lnSpc>
              <a:spcBef>
                <a:spcPts val="600"/>
              </a:spcBef>
              <a:spcAft>
                <a:spcPts val="0"/>
              </a:spcAft>
              <a:buNone/>
            </a:pPr>
            <a:r>
              <a:t/>
            </a:r>
            <a:endParaRPr sz="2400">
              <a:solidFill>
                <a:srgbClr val="000000"/>
              </a:solidFill>
            </a:endParaRPr>
          </a:p>
          <a:p>
            <a:pPr indent="-85407" lvl="1" marL="457200" rtl="0" algn="just">
              <a:lnSpc>
                <a:spcPct val="90000"/>
              </a:lnSpc>
              <a:spcBef>
                <a:spcPts val="600"/>
              </a:spcBef>
              <a:spcAft>
                <a:spcPts val="0"/>
              </a:spcAft>
              <a:buSzPts val="1530"/>
              <a:buNone/>
            </a:pPr>
            <a:r>
              <a:t/>
            </a:r>
            <a:endParaRPr sz="2400">
              <a:solidFill>
                <a:srgbClr val="000000"/>
              </a:solidFill>
            </a:endParaRPr>
          </a:p>
          <a:p>
            <a:pPr indent="0" lvl="0" marL="0" rtl="0" algn="just">
              <a:lnSpc>
                <a:spcPct val="90000"/>
              </a:lnSpc>
              <a:spcBef>
                <a:spcPts val="1400"/>
              </a:spcBef>
              <a:spcAft>
                <a:spcPts val="0"/>
              </a:spcAft>
              <a:buSzPts val="1530"/>
              <a:buNone/>
            </a:pPr>
            <a:r>
              <a:t/>
            </a:r>
            <a:endParaRPr sz="1900">
              <a:solidFill>
                <a:srgbClr val="000000"/>
              </a:solidFill>
            </a:endParaRPr>
          </a:p>
          <a:p>
            <a:pPr indent="-85407" lvl="1" marL="457200" rtl="0" algn="just">
              <a:lnSpc>
                <a:spcPct val="90000"/>
              </a:lnSpc>
              <a:spcBef>
                <a:spcPts val="400"/>
              </a:spcBef>
              <a:spcAft>
                <a:spcPts val="0"/>
              </a:spcAft>
              <a:buSzPts val="1530"/>
              <a:buNone/>
            </a:pPr>
            <a:r>
              <a:t/>
            </a:r>
            <a:endParaRPr sz="1900">
              <a:solidFill>
                <a:srgbClr val="000000"/>
              </a:solidFill>
            </a:endParaRPr>
          </a:p>
          <a:p>
            <a:pPr indent="-74612" lvl="0" marL="182562" rtl="0" algn="just">
              <a:lnSpc>
                <a:spcPct val="90000"/>
              </a:lnSpc>
              <a:spcBef>
                <a:spcPts val="1400"/>
              </a:spcBef>
              <a:spcAft>
                <a:spcPts val="0"/>
              </a:spcAft>
              <a:buSzPts val="1700"/>
              <a:buNone/>
            </a:pPr>
            <a:r>
              <a:t/>
            </a:r>
            <a:endParaRPr sz="1900">
              <a:solidFill>
                <a:srgbClr val="000000"/>
              </a:solidFill>
            </a:endParaRPr>
          </a:p>
        </p:txBody>
      </p:sp>
      <p:sp>
        <p:nvSpPr>
          <p:cNvPr id="500" name="Google Shape;500;g7464524854_0_24"/>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501" name="Google Shape;501;g7464524854_0_24"/>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7464524854_0_34"/>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extLst>
                  <a:ext uri="http://customooxmlschemas.google.com/">
                    <go:slidesCustomData xmlns:go="http://customooxmlschemas.google.com/" textRoundtripDataId="2"/>
                  </a:ext>
                </a:extLst>
              </a:rPr>
              <a:t>GATES</a:t>
            </a:r>
            <a:endParaRPr/>
          </a:p>
        </p:txBody>
      </p:sp>
      <p:sp>
        <p:nvSpPr>
          <p:cNvPr id="507" name="Google Shape;507;g7464524854_0_34"/>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508" name="Google Shape;508;g7464524854_0_34"/>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509" name="Google Shape;509;g7464524854_0_34"/>
          <p:cNvPicPr preferRelativeResize="0"/>
          <p:nvPr/>
        </p:nvPicPr>
        <p:blipFill>
          <a:blip r:embed="rId3">
            <a:alphaModFix/>
          </a:blip>
          <a:stretch>
            <a:fillRect/>
          </a:stretch>
        </p:blipFill>
        <p:spPr>
          <a:xfrm>
            <a:off x="418600" y="0"/>
            <a:ext cx="11178675" cy="6858001"/>
          </a:xfrm>
          <a:prstGeom prst="rect">
            <a:avLst/>
          </a:prstGeom>
          <a:noFill/>
          <a:ln>
            <a:noFill/>
          </a:ln>
        </p:spPr>
      </p:pic>
      <p:sp>
        <p:nvSpPr>
          <p:cNvPr id="510" name="Google Shape;510;g7464524854_0_34"/>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g723f300bd9_0_75"/>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516" name="Google Shape;516;g723f300bd9_0_75"/>
          <p:cNvPicPr preferRelativeResize="0"/>
          <p:nvPr/>
        </p:nvPicPr>
        <p:blipFill rotWithShape="1">
          <a:blip r:embed="rId3">
            <a:alphaModFix/>
          </a:blip>
          <a:srcRect b="0" l="0" r="0" t="0"/>
          <a:stretch/>
        </p:blipFill>
        <p:spPr>
          <a:xfrm>
            <a:off x="4326325" y="1325325"/>
            <a:ext cx="7706501" cy="5608550"/>
          </a:xfrm>
          <a:prstGeom prst="rect">
            <a:avLst/>
          </a:prstGeom>
          <a:noFill/>
          <a:ln>
            <a:noFill/>
          </a:ln>
        </p:spPr>
      </p:pic>
      <p:sp>
        <p:nvSpPr>
          <p:cNvPr id="517" name="Google Shape;517;g723f300bd9_0_75"/>
          <p:cNvSpPr/>
          <p:nvPr/>
        </p:nvSpPr>
        <p:spPr>
          <a:xfrm>
            <a:off x="152725" y="1405050"/>
            <a:ext cx="4909500" cy="424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Nunito"/>
              <a:ea typeface="Nunito"/>
              <a:cs typeface="Nunito"/>
              <a:sym typeface="Nunito"/>
            </a:endParaRPr>
          </a:p>
          <a:p>
            <a:pPr indent="-342900" lvl="0" marL="457200" marR="0" rtl="0" algn="just">
              <a:lnSpc>
                <a:spcPct val="115000"/>
              </a:lnSpc>
              <a:spcBef>
                <a:spcPts val="0"/>
              </a:spcBef>
              <a:spcAft>
                <a:spcPts val="0"/>
              </a:spcAft>
              <a:buClr>
                <a:srgbClr val="000000"/>
              </a:buClr>
              <a:buSzPts val="1800"/>
              <a:buFont typeface="Nunito"/>
              <a:buChar char="●"/>
            </a:pPr>
            <a:r>
              <a:rPr b="0" i="0" lang="en-US" sz="1800" u="none" cap="none" strike="noStrike">
                <a:solidFill>
                  <a:srgbClr val="000000"/>
                </a:solidFill>
                <a:latin typeface="Nunito"/>
                <a:ea typeface="Nunito"/>
                <a:cs typeface="Nunito"/>
                <a:sym typeface="Nunito"/>
              </a:rPr>
              <a:t>Gates contains sigmoid activations.</a:t>
            </a:r>
            <a:endParaRPr b="0" i="0" sz="1800" u="none" cap="none" strike="noStrike">
              <a:solidFill>
                <a:srgbClr val="000000"/>
              </a:solidFill>
              <a:latin typeface="Nunito"/>
              <a:ea typeface="Nunito"/>
              <a:cs typeface="Nunito"/>
              <a:sym typeface="Nunito"/>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342900" lvl="0" marL="457200" marR="0" rtl="0" algn="just">
              <a:lnSpc>
                <a:spcPct val="115000"/>
              </a:lnSpc>
              <a:spcBef>
                <a:spcPts val="0"/>
              </a:spcBef>
              <a:spcAft>
                <a:spcPts val="0"/>
              </a:spcAft>
              <a:buClr>
                <a:srgbClr val="000000"/>
              </a:buClr>
              <a:buSzPts val="1800"/>
              <a:buFont typeface="Nunito"/>
              <a:buChar char="●"/>
            </a:pPr>
            <a:r>
              <a:rPr b="0" i="0" lang="en-US" sz="1800" u="none" cap="none" strike="noStrike">
                <a:solidFill>
                  <a:srgbClr val="000000"/>
                </a:solidFill>
                <a:latin typeface="Nunito"/>
                <a:ea typeface="Nunito"/>
                <a:cs typeface="Nunito"/>
                <a:sym typeface="Nunito"/>
              </a:rPr>
              <a:t>A sigmoid activation is similar to the tanh activation.</a:t>
            </a:r>
            <a:endParaRPr b="0" i="0" sz="1800" u="none" cap="none" strike="noStrike">
              <a:solidFill>
                <a:srgbClr val="000000"/>
              </a:solidFill>
              <a:latin typeface="Nunito"/>
              <a:ea typeface="Nunito"/>
              <a:cs typeface="Nunito"/>
              <a:sym typeface="Nunito"/>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342900" lvl="0" marL="457200" marR="0" rtl="0" algn="just">
              <a:lnSpc>
                <a:spcPct val="115000"/>
              </a:lnSpc>
              <a:spcBef>
                <a:spcPts val="0"/>
              </a:spcBef>
              <a:spcAft>
                <a:spcPts val="0"/>
              </a:spcAft>
              <a:buClr>
                <a:srgbClr val="000000"/>
              </a:buClr>
              <a:buSzPts val="1800"/>
              <a:buFont typeface="Nunito"/>
              <a:buChar char="●"/>
            </a:pPr>
            <a:r>
              <a:rPr b="0" i="0" lang="en-US" sz="1800" u="none" cap="none" strike="noStrike">
                <a:solidFill>
                  <a:srgbClr val="000000"/>
                </a:solidFill>
                <a:latin typeface="Nunito"/>
                <a:ea typeface="Nunito"/>
                <a:cs typeface="Nunito"/>
                <a:sym typeface="Nunito"/>
              </a:rPr>
              <a:t>Instead of squishing values between -1 and 1, it squishes values between 0 and 1.</a:t>
            </a:r>
            <a:endParaRPr b="0" i="0" sz="1800" u="none" cap="none" strike="noStrike">
              <a:solidFill>
                <a:srgbClr val="000000"/>
              </a:solidFill>
              <a:latin typeface="Nunito"/>
              <a:ea typeface="Nunito"/>
              <a:cs typeface="Nunito"/>
              <a:sym typeface="Nunito"/>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342900" lvl="0" marL="457200" marR="0" rtl="0" algn="just">
              <a:lnSpc>
                <a:spcPct val="115000"/>
              </a:lnSpc>
              <a:spcBef>
                <a:spcPts val="0"/>
              </a:spcBef>
              <a:spcAft>
                <a:spcPts val="0"/>
              </a:spcAft>
              <a:buClr>
                <a:srgbClr val="000000"/>
              </a:buClr>
              <a:buSzPts val="1800"/>
              <a:buFont typeface="Nunito"/>
              <a:buChar char="●"/>
            </a:pPr>
            <a:r>
              <a:rPr b="0" i="0" lang="en-US" sz="1800" u="none" cap="none" strike="noStrike">
                <a:solidFill>
                  <a:srgbClr val="000000"/>
                </a:solidFill>
                <a:latin typeface="Nunito"/>
                <a:ea typeface="Nunito"/>
                <a:cs typeface="Nunito"/>
                <a:sym typeface="Nunito"/>
              </a:rPr>
              <a:t>That is helpful to update or forget data because any number getting multiplied by 0 is 0, causing values to disappears or be “forgotten.”</a:t>
            </a:r>
            <a:endParaRPr b="0" i="0" sz="1800" u="none" cap="none" strike="noStrike">
              <a:solidFill>
                <a:srgbClr val="000000"/>
              </a:solidFill>
              <a:latin typeface="Nunito"/>
              <a:ea typeface="Nunito"/>
              <a:cs typeface="Nunito"/>
              <a:sym typeface="Nunito"/>
            </a:endParaRPr>
          </a:p>
        </p:txBody>
      </p:sp>
      <p:sp>
        <p:nvSpPr>
          <p:cNvPr id="518" name="Google Shape;518;g723f300bd9_0_7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GATES</a:t>
            </a:r>
            <a:endParaRPr/>
          </a:p>
        </p:txBody>
      </p:sp>
      <p:cxnSp>
        <p:nvCxnSpPr>
          <p:cNvPr id="519" name="Google Shape;519;g723f300bd9_0_75"/>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520" name="Google Shape;520;g723f300bd9_0_75"/>
          <p:cNvSpPr txBox="1"/>
          <p:nvPr/>
        </p:nvSpPr>
        <p:spPr>
          <a:xfrm>
            <a:off x="5432950" y="2028625"/>
            <a:ext cx="992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C</a:t>
            </a:r>
            <a:r>
              <a:rPr b="1" baseline="-25000" lang="en-US" sz="1800">
                <a:latin typeface="Nunito"/>
                <a:ea typeface="Nunito"/>
                <a:cs typeface="Nunito"/>
                <a:sym typeface="Nunito"/>
              </a:rPr>
              <a:t>T-1</a:t>
            </a:r>
            <a:endParaRPr b="1" baseline="-25000" sz="1800">
              <a:latin typeface="Nunito"/>
              <a:ea typeface="Nunito"/>
              <a:cs typeface="Nunito"/>
              <a:sym typeface="Nunito"/>
            </a:endParaRPr>
          </a:p>
        </p:txBody>
      </p:sp>
      <p:sp>
        <p:nvSpPr>
          <p:cNvPr id="521" name="Google Shape;521;g723f300bd9_0_75"/>
          <p:cNvSpPr txBox="1"/>
          <p:nvPr/>
        </p:nvSpPr>
        <p:spPr>
          <a:xfrm>
            <a:off x="10958450" y="2028625"/>
            <a:ext cx="992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OUTPUT</a:t>
            </a:r>
            <a:endParaRPr b="1">
              <a:latin typeface="Nunito"/>
              <a:ea typeface="Nunito"/>
              <a:cs typeface="Nunito"/>
              <a:sym typeface="Nunito"/>
            </a:endParaRPr>
          </a:p>
        </p:txBody>
      </p:sp>
      <p:sp>
        <p:nvSpPr>
          <p:cNvPr id="522" name="Google Shape;522;g723f300bd9_0_75"/>
          <p:cNvSpPr txBox="1"/>
          <p:nvPr/>
        </p:nvSpPr>
        <p:spPr>
          <a:xfrm>
            <a:off x="5432950" y="3491275"/>
            <a:ext cx="992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h</a:t>
            </a:r>
            <a:r>
              <a:rPr b="1" baseline="-25000" lang="en-US" sz="1800">
                <a:latin typeface="Nunito"/>
                <a:ea typeface="Nunito"/>
                <a:cs typeface="Nunito"/>
                <a:sym typeface="Nunito"/>
              </a:rPr>
              <a:t>T-1</a:t>
            </a:r>
            <a:endParaRPr b="1" baseline="-25000" sz="1800">
              <a:latin typeface="Nunito"/>
              <a:ea typeface="Nunito"/>
              <a:cs typeface="Nunito"/>
              <a:sym typeface="Nunito"/>
            </a:endParaRPr>
          </a:p>
        </p:txBody>
      </p:sp>
      <p:sp>
        <p:nvSpPr>
          <p:cNvPr id="523" name="Google Shape;523;g723f300bd9_0_75"/>
          <p:cNvSpPr txBox="1"/>
          <p:nvPr/>
        </p:nvSpPr>
        <p:spPr>
          <a:xfrm>
            <a:off x="10909400" y="129850"/>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g74632d5bb1_0_126"/>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Forget</a:t>
            </a:r>
            <a:r>
              <a:rPr lang="en-US"/>
              <a:t> </a:t>
            </a:r>
            <a:r>
              <a:rPr lang="en-US">
                <a:extLst>
                  <a:ext uri="http://customooxmlschemas.google.com/">
                    <go:slidesCustomData xmlns:go="http://customooxmlschemas.google.com/" textRoundtripDataId="3"/>
                  </a:ext>
                </a:extLst>
              </a:rPr>
              <a:t>GATE</a:t>
            </a:r>
            <a:endParaRPr/>
          </a:p>
        </p:txBody>
      </p:sp>
      <p:sp>
        <p:nvSpPr>
          <p:cNvPr id="529" name="Google Shape;529;g74632d5bb1_0_126"/>
          <p:cNvSpPr txBox="1"/>
          <p:nvPr>
            <p:ph idx="1" type="body"/>
          </p:nvPr>
        </p:nvSpPr>
        <p:spPr>
          <a:xfrm>
            <a:off x="314324" y="2027909"/>
            <a:ext cx="11387100" cy="4429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600"/>
              </a:spcBef>
              <a:spcAft>
                <a:spcPts val="0"/>
              </a:spcAft>
              <a:buNone/>
            </a:pPr>
            <a:r>
              <a:rPr b="1" lang="en-US" sz="2400">
                <a:solidFill>
                  <a:srgbClr val="333333"/>
                </a:solidFill>
                <a:highlight>
                  <a:srgbClr val="FFF2CC"/>
                </a:highlight>
                <a:latin typeface="Arial"/>
                <a:ea typeface="Arial"/>
                <a:cs typeface="Arial"/>
                <a:sym typeface="Arial"/>
              </a:rPr>
              <a:t>The first step in our LSTM is to decide what information we’re going to throw away from the cell state.</a:t>
            </a:r>
            <a:endParaRPr b="1" sz="2400">
              <a:solidFill>
                <a:srgbClr val="333333"/>
              </a:solidFill>
              <a:highlight>
                <a:srgbClr val="FFF2CC"/>
              </a:highlight>
              <a:latin typeface="Arial"/>
              <a:ea typeface="Arial"/>
              <a:cs typeface="Arial"/>
              <a:sym typeface="Arial"/>
            </a:endParaRPr>
          </a:p>
          <a:p>
            <a:pPr indent="0" lvl="0" marL="0" rtl="0" algn="l">
              <a:lnSpc>
                <a:spcPct val="90000"/>
              </a:lnSpc>
              <a:spcBef>
                <a:spcPts val="600"/>
              </a:spcBef>
              <a:spcAft>
                <a:spcPts val="0"/>
              </a:spcAft>
              <a:buNone/>
            </a:pPr>
            <a:r>
              <a:t/>
            </a:r>
            <a:endParaRPr b="1" sz="2400">
              <a:solidFill>
                <a:srgbClr val="333333"/>
              </a:solidFill>
              <a:highlight>
                <a:srgbClr val="FFF2CC"/>
              </a:highlight>
              <a:latin typeface="Arial"/>
              <a:ea typeface="Arial"/>
              <a:cs typeface="Arial"/>
              <a:sym typeface="Arial"/>
            </a:endParaRPr>
          </a:p>
          <a:p>
            <a:pPr indent="0" lvl="0" marL="0" rtl="0" algn="just">
              <a:lnSpc>
                <a:spcPct val="90000"/>
              </a:lnSpc>
              <a:spcBef>
                <a:spcPts val="600"/>
              </a:spcBef>
              <a:spcAft>
                <a:spcPts val="0"/>
              </a:spcAft>
              <a:buNone/>
            </a:pPr>
            <a:r>
              <a:t/>
            </a:r>
            <a:endParaRPr b="1" sz="1800">
              <a:solidFill>
                <a:srgbClr val="333333"/>
              </a:solidFill>
              <a:highlight>
                <a:srgbClr val="FFE599"/>
              </a:highlight>
              <a:latin typeface="Arial"/>
              <a:ea typeface="Arial"/>
              <a:cs typeface="Arial"/>
              <a:sym typeface="Arial"/>
            </a:endParaRPr>
          </a:p>
          <a:p>
            <a:pPr indent="-342900" lvl="0" marL="457200" rtl="0" algn="just">
              <a:lnSpc>
                <a:spcPct val="90000"/>
              </a:lnSpc>
              <a:spcBef>
                <a:spcPts val="600"/>
              </a:spcBef>
              <a:spcAft>
                <a:spcPts val="0"/>
              </a:spcAft>
              <a:buClr>
                <a:srgbClr val="333333"/>
              </a:buClr>
              <a:buSzPts val="1800"/>
              <a:buFont typeface="Arial"/>
              <a:buChar char="●"/>
            </a:pPr>
            <a:r>
              <a:rPr lang="en-US" sz="1800">
                <a:solidFill>
                  <a:srgbClr val="333333"/>
                </a:solidFill>
                <a:highlight>
                  <a:srgbClr val="FFFFFF"/>
                </a:highlight>
                <a:latin typeface="Arial"/>
                <a:ea typeface="Arial"/>
                <a:cs typeface="Arial"/>
                <a:sym typeface="Arial"/>
              </a:rPr>
              <a:t>This decision is made by a sigmoid layer called the “</a:t>
            </a:r>
            <a:r>
              <a:rPr b="1" lang="en-US" sz="1800">
                <a:solidFill>
                  <a:srgbClr val="333333"/>
                </a:solidFill>
                <a:highlight>
                  <a:srgbClr val="FFFFFF"/>
                </a:highlight>
                <a:latin typeface="Arial"/>
                <a:ea typeface="Arial"/>
                <a:cs typeface="Arial"/>
                <a:sym typeface="Arial"/>
              </a:rPr>
              <a:t>forget gate layer</a:t>
            </a:r>
            <a:r>
              <a:rPr lang="en-US" sz="1800">
                <a:solidFill>
                  <a:srgbClr val="333333"/>
                </a:solidFill>
                <a:highlight>
                  <a:srgbClr val="FFFFFF"/>
                </a:highlight>
                <a:latin typeface="Arial"/>
                <a:ea typeface="Arial"/>
                <a:cs typeface="Arial"/>
                <a:sym typeface="Arial"/>
              </a:rPr>
              <a:t>.” </a:t>
            </a:r>
            <a:endParaRPr sz="1800">
              <a:solidFill>
                <a:srgbClr val="333333"/>
              </a:solidFill>
              <a:highlight>
                <a:srgbClr val="FFFFFF"/>
              </a:highlight>
              <a:latin typeface="Arial"/>
              <a:ea typeface="Arial"/>
              <a:cs typeface="Arial"/>
              <a:sym typeface="Arial"/>
            </a:endParaRPr>
          </a:p>
          <a:p>
            <a:pPr indent="0" lvl="0" marL="457200" rtl="0" algn="just">
              <a:lnSpc>
                <a:spcPct val="90000"/>
              </a:lnSpc>
              <a:spcBef>
                <a:spcPts val="600"/>
              </a:spcBef>
              <a:spcAft>
                <a:spcPts val="0"/>
              </a:spcAft>
              <a:buNone/>
            </a:pPr>
            <a:r>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Char char="●"/>
            </a:pPr>
            <a:r>
              <a:rPr lang="en-US" sz="1800">
                <a:solidFill>
                  <a:srgbClr val="333333"/>
                </a:solidFill>
                <a:highlight>
                  <a:srgbClr val="FFFFFF"/>
                </a:highlight>
                <a:latin typeface="Arial"/>
                <a:ea typeface="Arial"/>
                <a:cs typeface="Arial"/>
                <a:sym typeface="Arial"/>
              </a:rPr>
              <a:t> It looks at</a:t>
            </a:r>
            <a:r>
              <a:rPr b="1" lang="en-US" sz="1800">
                <a:solidFill>
                  <a:srgbClr val="333333"/>
                </a:solidFill>
                <a:highlight>
                  <a:srgbClr val="FFFFFF"/>
                </a:highlight>
                <a:latin typeface="Arial"/>
                <a:ea typeface="Arial"/>
                <a:cs typeface="Arial"/>
                <a:sym typeface="Arial"/>
              </a:rPr>
              <a:t> h t−1</a:t>
            </a:r>
            <a:r>
              <a:rPr lang="en-US" sz="1800">
                <a:solidFill>
                  <a:srgbClr val="333333"/>
                </a:solidFill>
                <a:highlight>
                  <a:srgbClr val="FFFFFF"/>
                </a:highlight>
                <a:latin typeface="Arial"/>
                <a:ea typeface="Arial"/>
                <a:cs typeface="Arial"/>
                <a:sym typeface="Arial"/>
              </a:rPr>
              <a:t> and </a:t>
            </a:r>
            <a:r>
              <a:rPr b="1" lang="en-US" sz="1800">
                <a:solidFill>
                  <a:srgbClr val="333333"/>
                </a:solidFill>
                <a:highlight>
                  <a:srgbClr val="FFFFFF"/>
                </a:highlight>
                <a:latin typeface="Arial"/>
                <a:ea typeface="Arial"/>
                <a:cs typeface="Arial"/>
                <a:sym typeface="Arial"/>
              </a:rPr>
              <a:t>xt</a:t>
            </a:r>
            <a:r>
              <a:rPr lang="en-US" sz="1800">
                <a:solidFill>
                  <a:srgbClr val="333333"/>
                </a:solidFill>
                <a:highlight>
                  <a:srgbClr val="FFFFFF"/>
                </a:highlight>
                <a:latin typeface="Arial"/>
                <a:ea typeface="Arial"/>
                <a:cs typeface="Arial"/>
                <a:sym typeface="Arial"/>
              </a:rPr>
              <a:t>, and outputs a number between  0 and 1 for each number in the cell state </a:t>
            </a:r>
            <a:r>
              <a:rPr b="1" lang="en-US" sz="1800">
                <a:solidFill>
                  <a:srgbClr val="333333"/>
                </a:solidFill>
                <a:highlight>
                  <a:srgbClr val="FFFFFF"/>
                </a:highlight>
                <a:latin typeface="Arial"/>
                <a:ea typeface="Arial"/>
                <a:cs typeface="Arial"/>
                <a:sym typeface="Arial"/>
              </a:rPr>
              <a:t>C t−1.</a:t>
            </a:r>
            <a:r>
              <a:rPr lang="en-US" sz="1800">
                <a:solidFill>
                  <a:srgbClr val="333333"/>
                </a:solidFill>
                <a:highlight>
                  <a:srgbClr val="FFFFFF"/>
                </a:highlight>
                <a:latin typeface="Arial"/>
                <a:ea typeface="Arial"/>
                <a:cs typeface="Arial"/>
                <a:sym typeface="Arial"/>
              </a:rPr>
              <a:t> </a:t>
            </a:r>
            <a:endParaRPr sz="1800">
              <a:solidFill>
                <a:srgbClr val="333333"/>
              </a:solidFill>
              <a:highlight>
                <a:srgbClr val="FFFFFF"/>
              </a:highlight>
              <a:latin typeface="Arial"/>
              <a:ea typeface="Arial"/>
              <a:cs typeface="Arial"/>
              <a:sym typeface="Arial"/>
            </a:endParaRPr>
          </a:p>
          <a:p>
            <a:pPr indent="-85407" lvl="1" marL="457200" rtl="0" algn="just">
              <a:lnSpc>
                <a:spcPct val="90000"/>
              </a:lnSpc>
              <a:spcBef>
                <a:spcPts val="600"/>
              </a:spcBef>
              <a:spcAft>
                <a:spcPts val="0"/>
              </a:spcAft>
              <a:buSzPts val="1530"/>
              <a:buNone/>
            </a:pPr>
            <a:r>
              <a:t/>
            </a:r>
            <a:endParaRPr sz="1900">
              <a:solidFill>
                <a:srgbClr val="000000"/>
              </a:solidFill>
            </a:endParaRPr>
          </a:p>
          <a:p>
            <a:pPr indent="-342900" lvl="0" marL="457200" rtl="0" algn="just">
              <a:lnSpc>
                <a:spcPct val="90000"/>
              </a:lnSpc>
              <a:spcBef>
                <a:spcPts val="1400"/>
              </a:spcBef>
              <a:spcAft>
                <a:spcPts val="0"/>
              </a:spcAft>
              <a:buClr>
                <a:srgbClr val="333333"/>
              </a:buClr>
              <a:buSzPts val="1800"/>
              <a:buFont typeface="Arial"/>
              <a:buChar char="●"/>
            </a:pPr>
            <a:r>
              <a:rPr lang="en-US" sz="1800">
                <a:solidFill>
                  <a:srgbClr val="333333"/>
                </a:solidFill>
                <a:highlight>
                  <a:srgbClr val="FFFFFF"/>
                </a:highlight>
                <a:latin typeface="Arial"/>
                <a:ea typeface="Arial"/>
                <a:cs typeface="Arial"/>
                <a:sym typeface="Arial"/>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sz="1800">
              <a:solidFill>
                <a:srgbClr val="000000"/>
              </a:solidFill>
            </a:endParaRPr>
          </a:p>
          <a:p>
            <a:pPr indent="-85407" lvl="1" marL="457200" rtl="0" algn="just">
              <a:lnSpc>
                <a:spcPct val="90000"/>
              </a:lnSpc>
              <a:spcBef>
                <a:spcPts val="400"/>
              </a:spcBef>
              <a:spcAft>
                <a:spcPts val="0"/>
              </a:spcAft>
              <a:buSzPts val="1530"/>
              <a:buNone/>
            </a:pPr>
            <a:r>
              <a:t/>
            </a:r>
            <a:endParaRPr sz="1900">
              <a:solidFill>
                <a:srgbClr val="000000"/>
              </a:solidFill>
            </a:endParaRPr>
          </a:p>
          <a:p>
            <a:pPr indent="-74612" lvl="0" marL="182562" rtl="0" algn="just">
              <a:lnSpc>
                <a:spcPct val="90000"/>
              </a:lnSpc>
              <a:spcBef>
                <a:spcPts val="1400"/>
              </a:spcBef>
              <a:spcAft>
                <a:spcPts val="0"/>
              </a:spcAft>
              <a:buSzPts val="1700"/>
              <a:buNone/>
            </a:pPr>
            <a:r>
              <a:t/>
            </a:r>
            <a:endParaRPr sz="1900">
              <a:solidFill>
                <a:srgbClr val="000000"/>
              </a:solidFill>
            </a:endParaRPr>
          </a:p>
        </p:txBody>
      </p:sp>
      <p:sp>
        <p:nvSpPr>
          <p:cNvPr id="530" name="Google Shape;530;g74632d5bb1_0_126"/>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531" name="Google Shape;531;g74632d5bb1_0_126"/>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532" name="Google Shape;532;g74632d5bb1_0_126"/>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g723f300bd9_0_95"/>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38" name="Google Shape;538;g723f300bd9_0_95"/>
          <p:cNvSpPr/>
          <p:nvPr/>
        </p:nvSpPr>
        <p:spPr>
          <a:xfrm>
            <a:off x="124975" y="2335625"/>
            <a:ext cx="4839900" cy="320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Forget gate</a:t>
            </a:r>
            <a:endParaRPr b="1"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1" sz="1800">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1" sz="1800">
              <a:latin typeface="Nunito"/>
              <a:ea typeface="Nunito"/>
              <a:cs typeface="Nunito"/>
              <a:sym typeface="Nunito"/>
            </a:endParaRPr>
          </a:p>
          <a:p>
            <a:pPr indent="0" lvl="0" marL="0" marR="0" rtl="0" algn="just">
              <a:lnSpc>
                <a:spcPct val="115000"/>
              </a:lnSpc>
              <a:spcBef>
                <a:spcPts val="0"/>
              </a:spcBef>
              <a:spcAft>
                <a:spcPts val="0"/>
              </a:spcAft>
              <a:buNone/>
            </a:pPr>
            <a:r>
              <a:rPr b="0" i="0" lang="en-US" sz="1800" u="none" cap="none" strike="noStrike">
                <a:solidFill>
                  <a:srgbClr val="000000"/>
                </a:solidFill>
                <a:latin typeface="Nunito"/>
                <a:ea typeface="Nunito"/>
                <a:cs typeface="Nunito"/>
                <a:sym typeface="Nunito"/>
              </a:rPr>
              <a:t>This gate decides what information should be thrown away or kept.</a:t>
            </a:r>
            <a:endParaRPr b="0" i="0" sz="1800" u="none" cap="none" strike="noStrike">
              <a:solidFill>
                <a:srgbClr val="000000"/>
              </a:solidFill>
              <a:latin typeface="Nunito"/>
              <a:ea typeface="Nunito"/>
              <a:cs typeface="Nunito"/>
              <a:sym typeface="Nunito"/>
            </a:endParaRPr>
          </a:p>
          <a:p>
            <a:pPr indent="0" lvl="0" marL="0" marR="0" rtl="0" algn="just">
              <a:lnSpc>
                <a:spcPct val="115000"/>
              </a:lnSpc>
              <a:spcBef>
                <a:spcPts val="0"/>
              </a:spcBef>
              <a:spcAft>
                <a:spcPts val="0"/>
              </a:spcAft>
              <a:buNone/>
            </a:pPr>
            <a:r>
              <a:t/>
            </a:r>
            <a:endParaRPr sz="1800">
              <a:latin typeface="Nunito"/>
              <a:ea typeface="Nunito"/>
              <a:cs typeface="Nunito"/>
              <a:sym typeface="Nunito"/>
            </a:endParaRPr>
          </a:p>
          <a:p>
            <a:pPr indent="0" lvl="0" marL="0" marR="0" rtl="0" algn="just">
              <a:lnSpc>
                <a:spcPct val="115000"/>
              </a:lnSpc>
              <a:spcBef>
                <a:spcPts val="0"/>
              </a:spcBef>
              <a:spcAft>
                <a:spcPts val="0"/>
              </a:spcAft>
              <a:buNone/>
            </a:pPr>
            <a:r>
              <a:rPr b="0" i="0" lang="en-US" sz="1800" u="none" cap="none" strike="noStrike">
                <a:solidFill>
                  <a:srgbClr val="000000"/>
                </a:solidFill>
                <a:latin typeface="Nunito"/>
                <a:ea typeface="Nunito"/>
                <a:cs typeface="Nunito"/>
                <a:sym typeface="Nunito"/>
              </a:rPr>
              <a:t>Information from the previous hidden state and information from the current input is passed through the sigmoid function.</a:t>
            </a:r>
            <a:endParaRPr b="0" i="0" sz="1800" u="none" cap="none" strike="noStrike">
              <a:solidFill>
                <a:srgbClr val="000000"/>
              </a:solidFill>
              <a:latin typeface="Nunito"/>
              <a:ea typeface="Nunito"/>
              <a:cs typeface="Nunito"/>
              <a:sym typeface="Nunito"/>
            </a:endParaRPr>
          </a:p>
          <a:p>
            <a:pPr indent="0" lvl="0" marL="0" marR="0" rtl="0" algn="just">
              <a:lnSpc>
                <a:spcPct val="115000"/>
              </a:lnSpc>
              <a:spcBef>
                <a:spcPts val="0"/>
              </a:spcBef>
              <a:spcAft>
                <a:spcPts val="0"/>
              </a:spcAft>
              <a:buNone/>
            </a:pPr>
            <a:r>
              <a:t/>
            </a:r>
            <a:endParaRPr sz="1800">
              <a:latin typeface="Nunito"/>
              <a:ea typeface="Nunito"/>
              <a:cs typeface="Nunito"/>
              <a:sym typeface="Nunito"/>
            </a:endParaRPr>
          </a:p>
          <a:p>
            <a:pPr indent="0" lvl="0" marL="0" marR="0" rtl="0" algn="just">
              <a:lnSpc>
                <a:spcPct val="115000"/>
              </a:lnSpc>
              <a:spcBef>
                <a:spcPts val="0"/>
              </a:spcBef>
              <a:spcAft>
                <a:spcPts val="0"/>
              </a:spcAft>
              <a:buNone/>
            </a:pPr>
            <a:r>
              <a:rPr b="0" i="0" lang="en-US" sz="1800" u="none" cap="none" strike="noStrike">
                <a:solidFill>
                  <a:srgbClr val="000000"/>
                </a:solidFill>
                <a:latin typeface="Nunito"/>
                <a:ea typeface="Nunito"/>
                <a:cs typeface="Nunito"/>
                <a:sym typeface="Nunito"/>
              </a:rPr>
              <a:t>Values come out between 0 and 1. The closer to 0 means to forget, and the closer to 1 means to keep.</a:t>
            </a:r>
            <a:endParaRPr b="0" i="0" sz="1800" u="none" cap="none" strike="noStrike">
              <a:solidFill>
                <a:srgbClr val="000000"/>
              </a:solidFill>
              <a:latin typeface="Nunito"/>
              <a:ea typeface="Nunito"/>
              <a:cs typeface="Nunito"/>
              <a:sym typeface="Nunito"/>
            </a:endParaRPr>
          </a:p>
        </p:txBody>
      </p:sp>
      <p:sp>
        <p:nvSpPr>
          <p:cNvPr id="539" name="Google Shape;539;g723f300bd9_0_9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700"/>
              <a:buNone/>
            </a:pPr>
            <a:r>
              <a:rPr lang="en-US"/>
              <a:t>Forget </a:t>
            </a:r>
            <a:r>
              <a:rPr lang="en-US">
                <a:extLst>
                  <a:ext uri="http://customooxmlschemas.google.com/">
                    <go:slidesCustomData xmlns:go="http://customooxmlschemas.google.com/" textRoundtripDataId="4"/>
                  </a:ext>
                </a:extLst>
              </a:rPr>
              <a:t>GATE</a:t>
            </a:r>
            <a:endParaRPr/>
          </a:p>
        </p:txBody>
      </p:sp>
      <p:cxnSp>
        <p:nvCxnSpPr>
          <p:cNvPr id="540" name="Google Shape;540;g723f300bd9_0_95"/>
          <p:cNvCxnSpPr/>
          <p:nvPr/>
        </p:nvCxnSpPr>
        <p:spPr>
          <a:xfrm flipH="1" rot="10800000">
            <a:off x="418600" y="1391850"/>
            <a:ext cx="6337500" cy="13200"/>
          </a:xfrm>
          <a:prstGeom prst="straightConnector1">
            <a:avLst/>
          </a:prstGeom>
          <a:noFill/>
          <a:ln cap="flat" cmpd="sng" w="38100">
            <a:solidFill>
              <a:srgbClr val="45818E"/>
            </a:solidFill>
            <a:prstDash val="solid"/>
            <a:round/>
            <a:headEnd len="sm" w="sm" type="none"/>
            <a:tailEnd len="sm" w="sm" type="none"/>
          </a:ln>
        </p:spPr>
      </p:cxnSp>
      <p:pic>
        <p:nvPicPr>
          <p:cNvPr id="541" name="Google Shape;541;g723f300bd9_0_95"/>
          <p:cNvPicPr preferRelativeResize="0"/>
          <p:nvPr/>
        </p:nvPicPr>
        <p:blipFill>
          <a:blip r:embed="rId3">
            <a:alphaModFix/>
          </a:blip>
          <a:stretch>
            <a:fillRect/>
          </a:stretch>
        </p:blipFill>
        <p:spPr>
          <a:xfrm>
            <a:off x="5898125" y="3546489"/>
            <a:ext cx="6287730" cy="3311538"/>
          </a:xfrm>
          <a:prstGeom prst="rect">
            <a:avLst/>
          </a:prstGeom>
          <a:noFill/>
          <a:ln>
            <a:noFill/>
          </a:ln>
        </p:spPr>
      </p:pic>
      <p:pic>
        <p:nvPicPr>
          <p:cNvPr id="542" name="Google Shape;542;g723f300bd9_0_95"/>
          <p:cNvPicPr preferRelativeResize="0"/>
          <p:nvPr/>
        </p:nvPicPr>
        <p:blipFill rotWithShape="1">
          <a:blip r:embed="rId4">
            <a:alphaModFix/>
          </a:blip>
          <a:srcRect b="0" l="1620" r="-1620" t="0"/>
          <a:stretch/>
        </p:blipFill>
        <p:spPr>
          <a:xfrm>
            <a:off x="5983025" y="1582188"/>
            <a:ext cx="6293875" cy="19538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g74632d5bb1_0_139"/>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Input</a:t>
            </a:r>
            <a:r>
              <a:rPr lang="en-US"/>
              <a:t> </a:t>
            </a:r>
            <a:r>
              <a:rPr lang="en-US">
                <a:extLst>
                  <a:ext uri="http://customooxmlschemas.google.com/">
                    <go:slidesCustomData xmlns:go="http://customooxmlschemas.google.com/" textRoundtripDataId="5"/>
                  </a:ext>
                </a:extLst>
              </a:rPr>
              <a:t>GATE</a:t>
            </a:r>
            <a:endParaRPr/>
          </a:p>
        </p:txBody>
      </p:sp>
      <p:sp>
        <p:nvSpPr>
          <p:cNvPr id="548" name="Google Shape;548;g74632d5bb1_0_139"/>
          <p:cNvSpPr txBox="1"/>
          <p:nvPr>
            <p:ph idx="1" type="body"/>
          </p:nvPr>
        </p:nvSpPr>
        <p:spPr>
          <a:xfrm>
            <a:off x="314324" y="2027909"/>
            <a:ext cx="11387100" cy="4429200"/>
          </a:xfrm>
          <a:prstGeom prst="rect">
            <a:avLst/>
          </a:prstGeom>
          <a:noFill/>
          <a:ln>
            <a:noFill/>
          </a:ln>
        </p:spPr>
        <p:txBody>
          <a:bodyPr anchorCtr="0" anchor="t" bIns="45700" lIns="91425" spcFirstLastPara="1" rIns="91425" wrap="square" tIns="45700">
            <a:noAutofit/>
          </a:bodyPr>
          <a:lstStyle/>
          <a:p>
            <a:pPr indent="0" lvl="0" marL="457200" rtl="0" algn="ctr">
              <a:lnSpc>
                <a:spcPct val="90000"/>
              </a:lnSpc>
              <a:spcBef>
                <a:spcPts val="1400"/>
              </a:spcBef>
              <a:spcAft>
                <a:spcPts val="0"/>
              </a:spcAft>
              <a:buNone/>
            </a:pPr>
            <a:r>
              <a:rPr b="1" lang="en-US" sz="2400">
                <a:solidFill>
                  <a:srgbClr val="000000"/>
                </a:solidFill>
                <a:highlight>
                  <a:srgbClr val="FFF2CC"/>
                </a:highlight>
                <a:latin typeface="Arial"/>
                <a:ea typeface="Arial"/>
                <a:cs typeface="Arial"/>
                <a:sym typeface="Arial"/>
              </a:rPr>
              <a:t>The next step is to decide what new information we’re going to store in the cell state.</a:t>
            </a:r>
            <a:endParaRPr b="1" sz="2400">
              <a:solidFill>
                <a:srgbClr val="000000"/>
              </a:solidFill>
              <a:highlight>
                <a:srgbClr val="FFF2CC"/>
              </a:highlight>
              <a:latin typeface="Arial"/>
              <a:ea typeface="Arial"/>
              <a:cs typeface="Arial"/>
              <a:sym typeface="Arial"/>
            </a:endParaRPr>
          </a:p>
          <a:p>
            <a:pPr indent="0" lvl="0" marL="457200" rtl="0" algn="ctr">
              <a:lnSpc>
                <a:spcPct val="90000"/>
              </a:lnSpc>
              <a:spcBef>
                <a:spcPts val="1400"/>
              </a:spcBef>
              <a:spcAft>
                <a:spcPts val="0"/>
              </a:spcAft>
              <a:buNone/>
            </a:pPr>
            <a:r>
              <a:t/>
            </a:r>
            <a:endParaRPr b="1" sz="2400">
              <a:solidFill>
                <a:srgbClr val="000000"/>
              </a:solidFill>
              <a:highlight>
                <a:srgbClr val="FFF2CC"/>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Char char="●"/>
            </a:pPr>
            <a:r>
              <a:rPr lang="en-US" sz="1800">
                <a:solidFill>
                  <a:srgbClr val="333333"/>
                </a:solidFill>
                <a:highlight>
                  <a:srgbClr val="FFFFFF"/>
                </a:highlight>
                <a:latin typeface="Arial"/>
                <a:ea typeface="Arial"/>
                <a:cs typeface="Arial"/>
                <a:sym typeface="Arial"/>
              </a:rPr>
              <a:t>This has two parts</a:t>
            </a:r>
            <a:endParaRPr sz="1800">
              <a:solidFill>
                <a:srgbClr val="333333"/>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AutoNum type="arabicPeriod"/>
            </a:pPr>
            <a:r>
              <a:rPr lang="en-US" sz="1800">
                <a:solidFill>
                  <a:srgbClr val="333333"/>
                </a:solidFill>
                <a:highlight>
                  <a:srgbClr val="FFFFFF"/>
                </a:highlight>
                <a:latin typeface="Arial"/>
                <a:ea typeface="Arial"/>
                <a:cs typeface="Arial"/>
                <a:sym typeface="Arial"/>
              </a:rPr>
              <a:t> a sigmoid layer called the “input gate layer” decides which values we’ll update.</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AutoNum type="arabicPeriod"/>
            </a:pPr>
            <a:r>
              <a:rPr lang="en-US" sz="1800">
                <a:solidFill>
                  <a:srgbClr val="333333"/>
                </a:solidFill>
                <a:highlight>
                  <a:srgbClr val="FFFFFF"/>
                </a:highlight>
                <a:latin typeface="Arial"/>
                <a:ea typeface="Arial"/>
                <a:cs typeface="Arial"/>
                <a:sym typeface="Arial"/>
              </a:rPr>
              <a:t> a tanh layer creates a vector of new candidate values, C~t, that could be added to the state.</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AutoNum type="arabicPeriod"/>
            </a:pPr>
            <a:r>
              <a:rPr lang="en-US" sz="1800">
                <a:solidFill>
                  <a:srgbClr val="333333"/>
                </a:solidFill>
                <a:highlight>
                  <a:srgbClr val="FFFFFF"/>
                </a:highlight>
                <a:latin typeface="Arial"/>
                <a:ea typeface="Arial"/>
                <a:cs typeface="Arial"/>
                <a:sym typeface="Arial"/>
              </a:rPr>
              <a:t> In the next step, we’ll combine these two to create an update to the state.</a:t>
            </a:r>
            <a:endParaRPr sz="1800">
              <a:solidFill>
                <a:srgbClr val="000000"/>
              </a:solidFill>
              <a:highlight>
                <a:srgbClr val="FFF2CC"/>
              </a:highlight>
              <a:latin typeface="Arial"/>
              <a:ea typeface="Arial"/>
              <a:cs typeface="Arial"/>
              <a:sym typeface="Arial"/>
            </a:endParaRPr>
          </a:p>
          <a:p>
            <a:pPr indent="-85407" lvl="1" marL="457200" rtl="0" algn="just">
              <a:lnSpc>
                <a:spcPct val="90000"/>
              </a:lnSpc>
              <a:spcBef>
                <a:spcPts val="400"/>
              </a:spcBef>
              <a:spcAft>
                <a:spcPts val="0"/>
              </a:spcAft>
              <a:buSzPts val="1530"/>
              <a:buNone/>
            </a:pPr>
            <a:r>
              <a:t/>
            </a:r>
            <a:endParaRPr sz="1900">
              <a:solidFill>
                <a:srgbClr val="000000"/>
              </a:solidFill>
            </a:endParaRPr>
          </a:p>
          <a:p>
            <a:pPr indent="-74612" lvl="0" marL="182562" rtl="0" algn="just">
              <a:lnSpc>
                <a:spcPct val="90000"/>
              </a:lnSpc>
              <a:spcBef>
                <a:spcPts val="1400"/>
              </a:spcBef>
              <a:spcAft>
                <a:spcPts val="0"/>
              </a:spcAft>
              <a:buSzPts val="1700"/>
              <a:buNone/>
            </a:pPr>
            <a:r>
              <a:t/>
            </a:r>
            <a:endParaRPr sz="1900">
              <a:solidFill>
                <a:srgbClr val="000000"/>
              </a:solidFill>
            </a:endParaRPr>
          </a:p>
        </p:txBody>
      </p:sp>
      <p:sp>
        <p:nvSpPr>
          <p:cNvPr id="549" name="Google Shape;549;g74632d5bb1_0_139"/>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550" name="Google Shape;550;g74632d5bb1_0_139"/>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551" name="Google Shape;551;g74632d5bb1_0_139"/>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g723f300bd9_0_111"/>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57" name="Google Shape;557;g723f300bd9_0_111"/>
          <p:cNvSpPr/>
          <p:nvPr/>
        </p:nvSpPr>
        <p:spPr>
          <a:xfrm>
            <a:off x="124975" y="1753300"/>
            <a:ext cx="4839900" cy="451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Input Gate</a:t>
            </a:r>
            <a:endParaRPr b="1" i="0" sz="1800" u="none" cap="none" strike="noStrike">
              <a:solidFill>
                <a:srgbClr val="000000"/>
              </a:solidFill>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Nunito"/>
                <a:ea typeface="Nunito"/>
                <a:cs typeface="Nunito"/>
                <a:sym typeface="Nunito"/>
              </a:rPr>
              <a:t>First, we pass the previous hidden state and current input into a sigmoid function. That decides which values will be updated by transforming the values to be between 0 and 1. You also pass the hidden state and current input into the tanh function to squish values between -1 and 1 to help regulate the network. Then you multiply the tanh output with the sigmoid output. The sigmoid output will decide which information is important to keep from the tanh output.</a:t>
            </a:r>
            <a:endParaRPr b="0" i="0" sz="1800" u="none" cap="none" strike="noStrike">
              <a:solidFill>
                <a:srgbClr val="000000"/>
              </a:solidFill>
              <a:latin typeface="Nunito"/>
              <a:ea typeface="Nunito"/>
              <a:cs typeface="Nunito"/>
              <a:sym typeface="Nunito"/>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p:txBody>
      </p:sp>
      <p:sp>
        <p:nvSpPr>
          <p:cNvPr id="558" name="Google Shape;558;g723f300bd9_0_111"/>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700"/>
              <a:buNone/>
            </a:pPr>
            <a:r>
              <a:rPr lang="en-US"/>
              <a:t>Input </a:t>
            </a:r>
            <a:r>
              <a:rPr lang="en-US">
                <a:extLst>
                  <a:ext uri="http://customooxmlschemas.google.com/">
                    <go:slidesCustomData xmlns:go="http://customooxmlschemas.google.com/" textRoundtripDataId="6"/>
                  </a:ext>
                </a:extLst>
              </a:rPr>
              <a:t>GATE</a:t>
            </a:r>
            <a:endParaRPr/>
          </a:p>
        </p:txBody>
      </p:sp>
      <p:cxnSp>
        <p:nvCxnSpPr>
          <p:cNvPr id="559" name="Google Shape;559;g723f300bd9_0_111"/>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pic>
        <p:nvPicPr>
          <p:cNvPr id="560" name="Google Shape;560;g723f300bd9_0_111"/>
          <p:cNvPicPr preferRelativeResize="0"/>
          <p:nvPr/>
        </p:nvPicPr>
        <p:blipFill>
          <a:blip r:embed="rId3">
            <a:alphaModFix/>
          </a:blip>
          <a:stretch>
            <a:fillRect/>
          </a:stretch>
        </p:blipFill>
        <p:spPr>
          <a:xfrm>
            <a:off x="5269688" y="3262549"/>
            <a:ext cx="6922325" cy="3374775"/>
          </a:xfrm>
          <a:prstGeom prst="rect">
            <a:avLst/>
          </a:prstGeom>
          <a:noFill/>
          <a:ln>
            <a:noFill/>
          </a:ln>
        </p:spPr>
      </p:pic>
      <p:pic>
        <p:nvPicPr>
          <p:cNvPr id="561" name="Google Shape;561;g723f300bd9_0_111"/>
          <p:cNvPicPr preferRelativeResize="0"/>
          <p:nvPr/>
        </p:nvPicPr>
        <p:blipFill>
          <a:blip r:embed="rId4">
            <a:alphaModFix/>
          </a:blip>
          <a:stretch>
            <a:fillRect/>
          </a:stretch>
        </p:blipFill>
        <p:spPr>
          <a:xfrm>
            <a:off x="5235175" y="1405050"/>
            <a:ext cx="6922301" cy="2009775"/>
          </a:xfrm>
          <a:prstGeom prst="rect">
            <a:avLst/>
          </a:prstGeom>
          <a:noFill/>
          <a:ln>
            <a:noFill/>
          </a:ln>
        </p:spPr>
      </p:pic>
      <p:sp>
        <p:nvSpPr>
          <p:cNvPr id="562" name="Google Shape;562;g723f300bd9_0_111"/>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g74632d5bb1_0_149"/>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68" name="Google Shape;568;g74632d5bb1_0_149"/>
          <p:cNvSpPr/>
          <p:nvPr/>
        </p:nvSpPr>
        <p:spPr>
          <a:xfrm>
            <a:off x="124975" y="1753300"/>
            <a:ext cx="11576400" cy="451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I</a:t>
            </a:r>
            <a:r>
              <a:rPr lang="en-US" sz="1800">
                <a:solidFill>
                  <a:srgbClr val="333333"/>
                </a:solidFill>
                <a:highlight>
                  <a:srgbClr val="FFFFFF"/>
                </a:highlight>
              </a:rPr>
              <a:t>t’s now time to update the old cell state,  Ct−1, into the new cell state Ct. The previous steps already decided what to do, we just need to actually do it.</a:t>
            </a:r>
            <a:endParaRPr sz="1800">
              <a:solidFill>
                <a:srgbClr val="333333"/>
              </a:solidFill>
              <a:highlight>
                <a:srgbClr val="FFFFFF"/>
              </a:highlight>
            </a:endParaRPr>
          </a:p>
          <a:p>
            <a:pPr indent="0" lvl="0" marL="0" marR="0" rtl="0" algn="l">
              <a:lnSpc>
                <a:spcPct val="100000"/>
              </a:lnSpc>
              <a:spcBef>
                <a:spcPts val="0"/>
              </a:spcBef>
              <a:spcAft>
                <a:spcPts val="0"/>
              </a:spcAft>
              <a:buClr>
                <a:srgbClr val="000000"/>
              </a:buClr>
              <a:buSzPts val="1800"/>
              <a:buFont typeface="Arial"/>
              <a:buNone/>
            </a:pPr>
            <a:r>
              <a:t/>
            </a:r>
            <a:endParaRPr sz="1800">
              <a:solidFill>
                <a:srgbClr val="333333"/>
              </a:solidFill>
              <a:highlight>
                <a:srgbClr val="FFFFFF"/>
              </a:highlight>
            </a:endParaRPr>
          </a:p>
          <a:p>
            <a:pPr indent="0" lvl="0" marL="0" rtl="0" algn="l">
              <a:lnSpc>
                <a:spcPct val="115000"/>
              </a:lnSpc>
              <a:spcBef>
                <a:spcPts val="0"/>
              </a:spcBef>
              <a:spcAft>
                <a:spcPts val="0"/>
              </a:spcAft>
              <a:buNone/>
            </a:pPr>
            <a:r>
              <a:rPr lang="en-US" sz="1800">
                <a:solidFill>
                  <a:srgbClr val="333333"/>
                </a:solidFill>
                <a:highlight>
                  <a:srgbClr val="FFFFFF"/>
                </a:highlight>
              </a:rPr>
              <a:t>We multiply the old state by ft, forgetting the things we decided to forget earlier. Then we add it∗C~t. This is the new candidate values, scaled by how much we decided to update each state value.</a:t>
            </a:r>
            <a:endParaRPr sz="1800">
              <a:solidFill>
                <a:srgbClr val="333333"/>
              </a:solidFill>
              <a:highlight>
                <a:srgbClr val="FFFFFF"/>
              </a:high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457200" marR="0" rtl="0" algn="just">
              <a:lnSpc>
                <a:spcPct val="115000"/>
              </a:lnSpc>
              <a:spcBef>
                <a:spcPts val="0"/>
              </a:spcBef>
              <a:spcAft>
                <a:spcPts val="0"/>
              </a:spcAft>
              <a:buClr>
                <a:srgbClr val="000000"/>
              </a:buClr>
              <a:buSzPts val="1800"/>
              <a:buFont typeface="Arial"/>
              <a:buNone/>
            </a:pPr>
            <a:r>
              <a:rPr b="1" lang="en-US" sz="1800">
                <a:solidFill>
                  <a:srgbClr val="333333"/>
                </a:solidFill>
                <a:highlight>
                  <a:srgbClr val="FFFFFF"/>
                </a:highlight>
              </a:rPr>
              <a:t>In the case of the language model, this is where we’d actually drop the information about the old subject’s gender and add the new information, as we decided in the previous steps.</a:t>
            </a:r>
            <a:endParaRPr b="1" i="0" sz="1800" u="none" cap="none" strike="noStrike">
              <a:solidFill>
                <a:srgbClr val="000000"/>
              </a:solidFill>
              <a:latin typeface="Nunito"/>
              <a:ea typeface="Nunito"/>
              <a:cs typeface="Nunito"/>
              <a:sym typeface="Nunito"/>
            </a:endParaRPr>
          </a:p>
        </p:txBody>
      </p:sp>
      <p:sp>
        <p:nvSpPr>
          <p:cNvPr id="569" name="Google Shape;569;g74632d5bb1_0_149"/>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700"/>
              <a:buNone/>
            </a:pPr>
            <a:r>
              <a:rPr lang="en-US"/>
              <a:t>Input </a:t>
            </a:r>
            <a:r>
              <a:rPr lang="en-US">
                <a:extLst>
                  <a:ext uri="http://customooxmlschemas.google.com/">
                    <go:slidesCustomData xmlns:go="http://customooxmlschemas.google.com/" textRoundtripDataId="7"/>
                  </a:ext>
                </a:extLst>
              </a:rPr>
              <a:t>GATE</a:t>
            </a:r>
            <a:endParaRPr/>
          </a:p>
        </p:txBody>
      </p:sp>
      <p:cxnSp>
        <p:nvCxnSpPr>
          <p:cNvPr id="570" name="Google Shape;570;g74632d5bb1_0_149"/>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pic>
        <p:nvPicPr>
          <p:cNvPr id="571" name="Google Shape;571;g74632d5bb1_0_149"/>
          <p:cNvPicPr preferRelativeResize="0"/>
          <p:nvPr/>
        </p:nvPicPr>
        <p:blipFill>
          <a:blip r:embed="rId3">
            <a:alphaModFix/>
          </a:blip>
          <a:stretch>
            <a:fillRect/>
          </a:stretch>
        </p:blipFill>
        <p:spPr>
          <a:xfrm>
            <a:off x="1841488" y="4370650"/>
            <a:ext cx="8143375" cy="2487350"/>
          </a:xfrm>
          <a:prstGeom prst="rect">
            <a:avLst/>
          </a:prstGeom>
          <a:noFill/>
          <a:ln>
            <a:noFill/>
          </a:ln>
        </p:spPr>
      </p:pic>
      <p:sp>
        <p:nvSpPr>
          <p:cNvPr id="572" name="Google Shape;572;g74632d5bb1_0_149"/>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g74632d5bb1_0_162"/>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Output</a:t>
            </a:r>
            <a:r>
              <a:rPr lang="en-US"/>
              <a:t> </a:t>
            </a:r>
            <a:r>
              <a:rPr lang="en-US">
                <a:extLst>
                  <a:ext uri="http://customooxmlschemas.google.com/">
                    <go:slidesCustomData xmlns:go="http://customooxmlschemas.google.com/" textRoundtripDataId="8"/>
                  </a:ext>
                </a:extLst>
              </a:rPr>
              <a:t>GATE</a:t>
            </a:r>
            <a:endParaRPr/>
          </a:p>
        </p:txBody>
      </p:sp>
      <p:sp>
        <p:nvSpPr>
          <p:cNvPr id="578" name="Google Shape;578;g74632d5bb1_0_162"/>
          <p:cNvSpPr txBox="1"/>
          <p:nvPr>
            <p:ph idx="1" type="body"/>
          </p:nvPr>
        </p:nvSpPr>
        <p:spPr>
          <a:xfrm>
            <a:off x="314324" y="2027909"/>
            <a:ext cx="11387100" cy="4429200"/>
          </a:xfrm>
          <a:prstGeom prst="rect">
            <a:avLst/>
          </a:prstGeom>
          <a:noFill/>
          <a:ln>
            <a:noFill/>
          </a:ln>
        </p:spPr>
        <p:txBody>
          <a:bodyPr anchorCtr="0" anchor="t" bIns="45700" lIns="91425" spcFirstLastPara="1" rIns="91425" wrap="square" tIns="45700">
            <a:noAutofit/>
          </a:bodyPr>
          <a:lstStyle/>
          <a:p>
            <a:pPr indent="0" lvl="1" marL="0" rtl="0" algn="ctr">
              <a:lnSpc>
                <a:spcPct val="90000"/>
              </a:lnSpc>
              <a:spcBef>
                <a:spcPts val="400"/>
              </a:spcBef>
              <a:spcAft>
                <a:spcPts val="0"/>
              </a:spcAft>
              <a:buSzPts val="1530"/>
              <a:buNone/>
            </a:pPr>
            <a:r>
              <a:rPr b="1" lang="en-US" sz="2400">
                <a:solidFill>
                  <a:srgbClr val="333333"/>
                </a:solidFill>
                <a:highlight>
                  <a:srgbClr val="FFF2CC"/>
                </a:highlight>
                <a:latin typeface="Arial"/>
                <a:ea typeface="Arial"/>
                <a:cs typeface="Arial"/>
                <a:sym typeface="Arial"/>
              </a:rPr>
              <a:t>Finally, we need to decide what we’re going to output. </a:t>
            </a:r>
            <a:endParaRPr b="1" sz="2400">
              <a:solidFill>
                <a:srgbClr val="333333"/>
              </a:solidFill>
              <a:highlight>
                <a:srgbClr val="FFF2CC"/>
              </a:highlight>
              <a:latin typeface="Arial"/>
              <a:ea typeface="Arial"/>
              <a:cs typeface="Arial"/>
              <a:sym typeface="Arial"/>
            </a:endParaRPr>
          </a:p>
          <a:p>
            <a:pPr indent="0" lvl="1" marL="0" rtl="0" algn="ctr">
              <a:lnSpc>
                <a:spcPct val="90000"/>
              </a:lnSpc>
              <a:spcBef>
                <a:spcPts val="400"/>
              </a:spcBef>
              <a:spcAft>
                <a:spcPts val="0"/>
              </a:spcAft>
              <a:buSzPts val="1530"/>
              <a:buNone/>
            </a:pPr>
            <a:r>
              <a:rPr b="1" lang="en-US" sz="2400">
                <a:solidFill>
                  <a:srgbClr val="333333"/>
                </a:solidFill>
                <a:highlight>
                  <a:srgbClr val="FFF2CC"/>
                </a:highlight>
                <a:latin typeface="Arial"/>
                <a:ea typeface="Arial"/>
                <a:cs typeface="Arial"/>
                <a:sym typeface="Arial"/>
              </a:rPr>
              <a:t>This output will be based on our cell state, but will be a filtered version.</a:t>
            </a:r>
            <a:endParaRPr b="1" sz="2400">
              <a:solidFill>
                <a:srgbClr val="333333"/>
              </a:solidFill>
              <a:highlight>
                <a:srgbClr val="FFF2CC"/>
              </a:highlight>
              <a:latin typeface="Arial"/>
              <a:ea typeface="Arial"/>
              <a:cs typeface="Arial"/>
              <a:sym typeface="Arial"/>
            </a:endParaRPr>
          </a:p>
          <a:p>
            <a:pPr indent="0" lvl="1" marL="0" rtl="0" algn="ctr">
              <a:lnSpc>
                <a:spcPct val="90000"/>
              </a:lnSpc>
              <a:spcBef>
                <a:spcPts val="400"/>
              </a:spcBef>
              <a:spcAft>
                <a:spcPts val="0"/>
              </a:spcAft>
              <a:buSzPts val="1530"/>
              <a:buNone/>
            </a:pPr>
            <a:r>
              <a:t/>
            </a:r>
            <a:endParaRPr b="1" sz="2400">
              <a:solidFill>
                <a:srgbClr val="333333"/>
              </a:solidFill>
              <a:highlight>
                <a:srgbClr val="FFF2CC"/>
              </a:highlight>
              <a:latin typeface="Arial"/>
              <a:ea typeface="Arial"/>
              <a:cs typeface="Arial"/>
              <a:sym typeface="Arial"/>
            </a:endParaRPr>
          </a:p>
          <a:p>
            <a:pPr indent="0" lvl="1" marL="0" rtl="0" algn="ctr">
              <a:lnSpc>
                <a:spcPct val="90000"/>
              </a:lnSpc>
              <a:spcBef>
                <a:spcPts val="400"/>
              </a:spcBef>
              <a:spcAft>
                <a:spcPts val="0"/>
              </a:spcAft>
              <a:buSzPts val="1530"/>
              <a:buNone/>
            </a:pPr>
            <a:r>
              <a:t/>
            </a:r>
            <a:endParaRPr b="1" sz="2400">
              <a:solidFill>
                <a:srgbClr val="333333"/>
              </a:solidFill>
              <a:highlight>
                <a:srgbClr val="FFF2CC"/>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AutoNum type="arabicPeriod"/>
            </a:pPr>
            <a:r>
              <a:rPr lang="en-US" sz="1800">
                <a:solidFill>
                  <a:srgbClr val="333333"/>
                </a:solidFill>
                <a:highlight>
                  <a:srgbClr val="FFFFFF"/>
                </a:highlight>
                <a:latin typeface="Arial"/>
                <a:ea typeface="Arial"/>
                <a:cs typeface="Arial"/>
                <a:sym typeface="Arial"/>
              </a:rPr>
              <a:t>First, we run a sigmoid layer which decides what parts of the cell state we’re going to output. </a:t>
            </a:r>
            <a:endParaRPr sz="1800">
              <a:solidFill>
                <a:srgbClr val="333333"/>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Clr>
                <a:srgbClr val="333333"/>
              </a:buClr>
              <a:buSzPts val="1800"/>
              <a:buFont typeface="Arial"/>
              <a:buAutoNum type="arabicPeriod"/>
            </a:pPr>
            <a:r>
              <a:rPr lang="en-US" sz="1800">
                <a:solidFill>
                  <a:srgbClr val="333333"/>
                </a:solidFill>
                <a:highlight>
                  <a:srgbClr val="FFFFFF"/>
                </a:highlight>
                <a:latin typeface="Arial"/>
                <a:ea typeface="Arial"/>
                <a:cs typeface="Arial"/>
                <a:sym typeface="Arial"/>
              </a:rPr>
              <a:t>Then, we put the cell state through tanh (to push the values to be between −1 and 1) and multiply it by the output of the sigmoid gate, so that we only output the parts we decided to</a:t>
            </a:r>
            <a:endParaRPr sz="18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sz="1800">
                <a:solidFill>
                  <a:srgbClr val="000000"/>
                </a:solidFill>
                <a:highlight>
                  <a:srgbClr val="FFFFFF"/>
                </a:highlight>
                <a:latin typeface="Arial"/>
                <a:ea typeface="Arial"/>
                <a:cs typeface="Arial"/>
                <a:sym typeface="Arial"/>
              </a:rPr>
              <a:t>For the language model example, since it just saw a subject, it might want to output information relevant to a verb, in case that’s what is coming next.</a:t>
            </a:r>
            <a:endParaRPr sz="1800">
              <a:solidFill>
                <a:srgbClr val="000000"/>
              </a:solidFill>
              <a:highlight>
                <a:srgbClr val="FFFFFF"/>
              </a:highlight>
              <a:latin typeface="Arial"/>
              <a:ea typeface="Arial"/>
              <a:cs typeface="Arial"/>
              <a:sym typeface="Arial"/>
            </a:endParaRPr>
          </a:p>
          <a:p>
            <a:pPr indent="0" lvl="1" marL="0" rtl="0" algn="ctr">
              <a:lnSpc>
                <a:spcPct val="90000"/>
              </a:lnSpc>
              <a:spcBef>
                <a:spcPts val="400"/>
              </a:spcBef>
              <a:spcAft>
                <a:spcPts val="0"/>
              </a:spcAft>
              <a:buSzPts val="1530"/>
              <a:buNone/>
            </a:pPr>
            <a:r>
              <a:t/>
            </a:r>
            <a:endParaRPr b="1" sz="2400">
              <a:solidFill>
                <a:srgbClr val="333333"/>
              </a:solidFill>
              <a:highlight>
                <a:srgbClr val="FFF2CC"/>
              </a:highlight>
              <a:latin typeface="Arial"/>
              <a:ea typeface="Arial"/>
              <a:cs typeface="Arial"/>
              <a:sym typeface="Arial"/>
            </a:endParaRPr>
          </a:p>
          <a:p>
            <a:pPr indent="0" lvl="1" marL="0" rtl="0" algn="l">
              <a:lnSpc>
                <a:spcPct val="90000"/>
              </a:lnSpc>
              <a:spcBef>
                <a:spcPts val="400"/>
              </a:spcBef>
              <a:spcAft>
                <a:spcPts val="0"/>
              </a:spcAft>
              <a:buSzPts val="1530"/>
              <a:buNone/>
            </a:pPr>
            <a:r>
              <a:t/>
            </a:r>
            <a:endParaRPr b="1" sz="2400">
              <a:solidFill>
                <a:srgbClr val="333333"/>
              </a:solidFill>
              <a:highlight>
                <a:srgbClr val="FFF2CC"/>
              </a:highlight>
              <a:latin typeface="Arial"/>
              <a:ea typeface="Arial"/>
              <a:cs typeface="Arial"/>
              <a:sym typeface="Arial"/>
            </a:endParaRPr>
          </a:p>
          <a:p>
            <a:pPr indent="-74612" lvl="0" marL="182562" rtl="0" algn="just">
              <a:lnSpc>
                <a:spcPct val="90000"/>
              </a:lnSpc>
              <a:spcBef>
                <a:spcPts val="1400"/>
              </a:spcBef>
              <a:spcAft>
                <a:spcPts val="0"/>
              </a:spcAft>
              <a:buSzPts val="1700"/>
              <a:buNone/>
            </a:pPr>
            <a:r>
              <a:t/>
            </a:r>
            <a:endParaRPr sz="1900">
              <a:solidFill>
                <a:srgbClr val="000000"/>
              </a:solidFill>
            </a:endParaRPr>
          </a:p>
        </p:txBody>
      </p:sp>
      <p:sp>
        <p:nvSpPr>
          <p:cNvPr id="579" name="Google Shape;579;g74632d5bb1_0_162"/>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580" name="Google Shape;580;g74632d5bb1_0_162"/>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581" name="Google Shape;581;g74632d5bb1_0_162"/>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74789625c0_0_94"/>
          <p:cNvSpPr txBox="1"/>
          <p:nvPr>
            <p:ph idx="1" type="body"/>
          </p:nvPr>
        </p:nvSpPr>
        <p:spPr>
          <a:xfrm>
            <a:off x="1086425" y="1325725"/>
            <a:ext cx="9998400" cy="4038300"/>
          </a:xfrm>
          <a:prstGeom prst="rect">
            <a:avLst/>
          </a:prstGeom>
        </p:spPr>
        <p:txBody>
          <a:bodyPr anchorCtr="0" anchor="t" bIns="121900" lIns="121900" spcFirstLastPara="1" rIns="121900" wrap="square" tIns="121900">
            <a:noAutofit/>
          </a:bodyPr>
          <a:lstStyle/>
          <a:p>
            <a:pPr indent="0" lvl="0" marL="0" rtl="0" algn="l">
              <a:lnSpc>
                <a:spcPct val="110000"/>
              </a:lnSpc>
              <a:spcBef>
                <a:spcPts val="3000"/>
              </a:spcBef>
              <a:spcAft>
                <a:spcPts val="0"/>
              </a:spcAft>
              <a:buNone/>
            </a:pPr>
            <a:r>
              <a:t/>
            </a:r>
            <a:endParaRPr b="1" sz="4800">
              <a:solidFill>
                <a:srgbClr val="333333"/>
              </a:solidFill>
              <a:highlight>
                <a:srgbClr val="FFFFFF"/>
              </a:highlight>
              <a:latin typeface="Aref Ruqaa"/>
              <a:ea typeface="Aref Ruqaa"/>
              <a:cs typeface="Aref Ruqaa"/>
              <a:sym typeface="Aref Ruqaa"/>
            </a:endParaRPr>
          </a:p>
          <a:p>
            <a:pPr indent="0" lvl="0" marL="0" rtl="0" algn="ctr">
              <a:lnSpc>
                <a:spcPct val="110000"/>
              </a:lnSpc>
              <a:spcBef>
                <a:spcPts val="3000"/>
              </a:spcBef>
              <a:spcAft>
                <a:spcPts val="0"/>
              </a:spcAft>
              <a:buNone/>
            </a:pPr>
            <a:r>
              <a:rPr b="1" lang="en-US" sz="4800">
                <a:solidFill>
                  <a:srgbClr val="333333"/>
                </a:solidFill>
                <a:highlight>
                  <a:srgbClr val="FFFFFF"/>
                </a:highlight>
                <a:latin typeface="Aref Ruqaa"/>
                <a:ea typeface="Aref Ruqaa"/>
                <a:cs typeface="Aref Ruqaa"/>
                <a:sym typeface="Aref Ruqaa"/>
              </a:rPr>
              <a:t>What’s the  problem?</a:t>
            </a:r>
            <a:endParaRPr b="1" sz="4800">
              <a:solidFill>
                <a:srgbClr val="333333"/>
              </a:solidFill>
              <a:highlight>
                <a:srgbClr val="FFFFFF"/>
              </a:highlight>
              <a:latin typeface="Aref Ruqaa"/>
              <a:ea typeface="Aref Ruqaa"/>
              <a:cs typeface="Aref Ruqaa"/>
              <a:sym typeface="Aref Ruqaa"/>
            </a:endParaRPr>
          </a:p>
          <a:p>
            <a:pPr indent="0" lvl="0" marL="0" rtl="0" algn="l">
              <a:lnSpc>
                <a:spcPct val="115000"/>
              </a:lnSpc>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04" name="Google Shape;304;g74789625c0_0_9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g723f300bd9_0_119"/>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587" name="Google Shape;587;g723f300bd9_0_119"/>
          <p:cNvSpPr/>
          <p:nvPr/>
        </p:nvSpPr>
        <p:spPr>
          <a:xfrm>
            <a:off x="124975" y="1996150"/>
            <a:ext cx="4839900" cy="320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Nunito"/>
                <a:ea typeface="Nunito"/>
                <a:cs typeface="Nunito"/>
                <a:sym typeface="Nunito"/>
              </a:rPr>
              <a:t>Output Gate</a:t>
            </a:r>
            <a:endParaRPr b="1"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Nunito"/>
                <a:ea typeface="Nunito"/>
                <a:cs typeface="Nunito"/>
                <a:sym typeface="Nunito"/>
              </a:rPr>
              <a:t>The output gate decides what the next hidden state should be. The hidden state is also used for predictions. First, we pass the previous hidden state and the current input into a sigmoid function. Then we pass the newly modified cell state to the tanh function. We </a:t>
            </a:r>
            <a:r>
              <a:rPr b="0" i="0" lang="en-US" sz="1800" u="none" cap="none" strike="noStrike">
                <a:solidFill>
                  <a:srgbClr val="FF0000"/>
                </a:solidFill>
                <a:latin typeface="Nunito"/>
                <a:ea typeface="Nunito"/>
                <a:cs typeface="Nunito"/>
                <a:sym typeface="Nunito"/>
              </a:rPr>
              <a:t>multiply </a:t>
            </a:r>
            <a:r>
              <a:rPr b="0" i="0" lang="en-US" sz="1800" u="none" cap="none" strike="noStrike">
                <a:solidFill>
                  <a:srgbClr val="000000"/>
                </a:solidFill>
                <a:latin typeface="Nunito"/>
                <a:ea typeface="Nunito"/>
                <a:cs typeface="Nunito"/>
                <a:sym typeface="Nunito"/>
              </a:rPr>
              <a:t>the </a:t>
            </a:r>
            <a:r>
              <a:rPr b="1" i="0" lang="en-US" sz="1800" u="none" cap="none" strike="noStrike">
                <a:solidFill>
                  <a:srgbClr val="000000"/>
                </a:solidFill>
                <a:latin typeface="Nunito"/>
                <a:ea typeface="Nunito"/>
                <a:cs typeface="Nunito"/>
                <a:sym typeface="Nunito"/>
              </a:rPr>
              <a:t>tanh output </a:t>
            </a:r>
            <a:r>
              <a:rPr b="0" i="0" lang="en-US" sz="1800" u="none" cap="none" strike="noStrike">
                <a:solidFill>
                  <a:srgbClr val="000000"/>
                </a:solidFill>
                <a:latin typeface="Nunito"/>
                <a:ea typeface="Nunito"/>
                <a:cs typeface="Nunito"/>
                <a:sym typeface="Nunito"/>
              </a:rPr>
              <a:t>with the </a:t>
            </a:r>
            <a:r>
              <a:rPr b="1" i="0" lang="en-US" sz="1800" u="none" cap="none" strike="noStrike">
                <a:solidFill>
                  <a:srgbClr val="000000"/>
                </a:solidFill>
                <a:latin typeface="Nunito"/>
                <a:ea typeface="Nunito"/>
                <a:cs typeface="Nunito"/>
                <a:sym typeface="Nunito"/>
              </a:rPr>
              <a:t>sigmoid output</a:t>
            </a:r>
            <a:r>
              <a:rPr b="0" i="0" lang="en-US" sz="1800" u="none" cap="none" strike="noStrike">
                <a:solidFill>
                  <a:srgbClr val="000000"/>
                </a:solidFill>
                <a:latin typeface="Nunito"/>
                <a:ea typeface="Nunito"/>
                <a:cs typeface="Nunito"/>
                <a:sym typeface="Nunito"/>
              </a:rPr>
              <a:t> to decide what information the hidden state should carry. The output is the </a:t>
            </a:r>
            <a:r>
              <a:rPr b="0" i="0" lang="en-US" sz="1800" u="sng" cap="none" strike="noStrike">
                <a:solidFill>
                  <a:srgbClr val="000000"/>
                </a:solidFill>
                <a:latin typeface="Nunito"/>
                <a:ea typeface="Nunito"/>
                <a:cs typeface="Nunito"/>
                <a:sym typeface="Nunito"/>
              </a:rPr>
              <a:t>hidden state</a:t>
            </a:r>
            <a:r>
              <a:rPr b="0" i="0" lang="en-US" sz="1800" u="none" cap="none" strike="noStrike">
                <a:solidFill>
                  <a:srgbClr val="000000"/>
                </a:solidFill>
                <a:latin typeface="Nunito"/>
                <a:ea typeface="Nunito"/>
                <a:cs typeface="Nunito"/>
                <a:sym typeface="Nunito"/>
              </a:rPr>
              <a:t>. The new cell state and the new hidden is then carried over to the next time step.</a:t>
            </a:r>
            <a:endParaRPr b="0" i="0" sz="1800" u="none" cap="none" strike="noStrike">
              <a:solidFill>
                <a:srgbClr val="000000"/>
              </a:solidFill>
              <a:latin typeface="Nunito"/>
              <a:ea typeface="Nunito"/>
              <a:cs typeface="Nunito"/>
              <a:sym typeface="Nunito"/>
            </a:endParaRPr>
          </a:p>
        </p:txBody>
      </p:sp>
      <p:sp>
        <p:nvSpPr>
          <p:cNvPr id="588" name="Google Shape;588;g723f300bd9_0_119"/>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Output GATES</a:t>
            </a:r>
            <a:endParaRPr/>
          </a:p>
        </p:txBody>
      </p:sp>
      <p:cxnSp>
        <p:nvCxnSpPr>
          <p:cNvPr id="589" name="Google Shape;589;g723f300bd9_0_119"/>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pic>
        <p:nvPicPr>
          <p:cNvPr id="590" name="Google Shape;590;g723f300bd9_0_119"/>
          <p:cNvPicPr preferRelativeResize="0"/>
          <p:nvPr/>
        </p:nvPicPr>
        <p:blipFill>
          <a:blip r:embed="rId3">
            <a:alphaModFix/>
          </a:blip>
          <a:stretch>
            <a:fillRect/>
          </a:stretch>
        </p:blipFill>
        <p:spPr>
          <a:xfrm>
            <a:off x="5828000" y="3882875"/>
            <a:ext cx="6280825" cy="2975126"/>
          </a:xfrm>
          <a:prstGeom prst="rect">
            <a:avLst/>
          </a:prstGeom>
          <a:noFill/>
          <a:ln>
            <a:noFill/>
          </a:ln>
        </p:spPr>
      </p:pic>
      <p:pic>
        <p:nvPicPr>
          <p:cNvPr id="591" name="Google Shape;591;g723f300bd9_0_119"/>
          <p:cNvPicPr preferRelativeResize="0"/>
          <p:nvPr/>
        </p:nvPicPr>
        <p:blipFill>
          <a:blip r:embed="rId4">
            <a:alphaModFix/>
          </a:blip>
          <a:stretch>
            <a:fillRect/>
          </a:stretch>
        </p:blipFill>
        <p:spPr>
          <a:xfrm>
            <a:off x="5504468" y="1543223"/>
            <a:ext cx="6604357" cy="2201500"/>
          </a:xfrm>
          <a:prstGeom prst="rect">
            <a:avLst/>
          </a:prstGeom>
          <a:noFill/>
          <a:ln>
            <a:noFill/>
          </a:ln>
        </p:spPr>
      </p:pic>
      <p:sp>
        <p:nvSpPr>
          <p:cNvPr id="592" name="Google Shape;592;g723f300bd9_0_119"/>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33"/>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lang="en-US"/>
              <a:t>AGAIN</a:t>
            </a:r>
            <a:endParaRPr/>
          </a:p>
        </p:txBody>
      </p:sp>
      <p:sp>
        <p:nvSpPr>
          <p:cNvPr id="598" name="Google Shape;598;p33"/>
          <p:cNvSpPr txBox="1"/>
          <p:nvPr>
            <p:ph idx="1" type="body"/>
          </p:nvPr>
        </p:nvSpPr>
        <p:spPr>
          <a:xfrm>
            <a:off x="314325" y="3281014"/>
            <a:ext cx="11387137" cy="2746042"/>
          </a:xfrm>
          <a:prstGeom prst="rect">
            <a:avLst/>
          </a:prstGeom>
          <a:noFill/>
          <a:ln>
            <a:noFill/>
          </a:ln>
        </p:spPr>
        <p:txBody>
          <a:bodyPr anchorCtr="0" anchor="t" bIns="45700" lIns="91425" spcFirstLastPara="1" rIns="91425" wrap="square" tIns="45700">
            <a:noAutofit/>
          </a:bodyPr>
          <a:lstStyle/>
          <a:p>
            <a:pPr indent="-182563" lvl="0" marL="182563" rtl="0" algn="just">
              <a:lnSpc>
                <a:spcPct val="90000"/>
              </a:lnSpc>
              <a:spcBef>
                <a:spcPts val="0"/>
              </a:spcBef>
              <a:spcAft>
                <a:spcPts val="0"/>
              </a:spcAft>
              <a:buSzPts val="2000"/>
              <a:buChar char="●"/>
            </a:pPr>
            <a:r>
              <a:rPr lang="en-US" sz="2000"/>
              <a:t>On the left hand side, we have our new word/sequence value </a:t>
            </a:r>
            <a:r>
              <a:rPr i="1" lang="en-US" sz="2000"/>
              <a:t>xt</a:t>
            </a:r>
            <a:r>
              <a:rPr lang="en-US" sz="2000"/>
              <a:t> being concatenated to the previous output from the cell </a:t>
            </a:r>
            <a:r>
              <a:rPr i="1" lang="en-US" sz="2000"/>
              <a:t>ht−1</a:t>
            </a:r>
            <a:r>
              <a:rPr lang="en-US" sz="2000"/>
              <a:t>. The first step for this combined input is for it to be </a:t>
            </a:r>
            <a:r>
              <a:rPr lang="en-US" sz="2000">
                <a:solidFill>
                  <a:srgbClr val="FF0000"/>
                </a:solidFill>
              </a:rPr>
              <a:t>squashed via a </a:t>
            </a:r>
            <a:r>
              <a:rPr i="1" lang="en-US" sz="2000">
                <a:solidFill>
                  <a:srgbClr val="FF0000"/>
                </a:solidFill>
              </a:rPr>
              <a:t>tanh </a:t>
            </a:r>
            <a:r>
              <a:rPr lang="en-US" sz="2000">
                <a:solidFill>
                  <a:srgbClr val="FF0000"/>
                </a:solidFill>
              </a:rPr>
              <a:t>layer</a:t>
            </a:r>
            <a:r>
              <a:rPr lang="en-US" sz="2000"/>
              <a:t>. </a:t>
            </a:r>
            <a:endParaRPr sz="2000"/>
          </a:p>
          <a:p>
            <a:pPr indent="-182563" lvl="0" marL="182563" rtl="0" algn="just">
              <a:lnSpc>
                <a:spcPct val="90000"/>
              </a:lnSpc>
              <a:spcBef>
                <a:spcPts val="1200"/>
              </a:spcBef>
              <a:spcAft>
                <a:spcPts val="0"/>
              </a:spcAft>
              <a:buSzPts val="2000"/>
              <a:buChar char="●"/>
            </a:pPr>
            <a:r>
              <a:rPr lang="en-US" sz="2000"/>
              <a:t>The second step is that this input is passed through an </a:t>
            </a:r>
            <a:r>
              <a:rPr i="1" lang="en-US" sz="2000"/>
              <a:t>input gate</a:t>
            </a:r>
            <a:r>
              <a:rPr lang="en-US" sz="2000"/>
              <a:t>. An input gate is a layer of sigmoid activated nodes whose output is multiplied by the squashed input. These input gate sigmoids can act to “kill off” any elements of the input vector that aren’t required. A sigmoid function outputs values between 0 and 1, so the weights connecting the input to these nodes can be trained to output values close to zero to “switch off” certain input values (or, conversely, outputs close to 1 to “pass through” other values).</a:t>
            </a:r>
            <a:endParaRPr sz="2000"/>
          </a:p>
          <a:p>
            <a:pPr indent="-74613" lvl="0" marL="182563" rtl="0" algn="l">
              <a:lnSpc>
                <a:spcPct val="90000"/>
              </a:lnSpc>
              <a:spcBef>
                <a:spcPts val="1200"/>
              </a:spcBef>
              <a:spcAft>
                <a:spcPts val="0"/>
              </a:spcAft>
              <a:buSzPts val="1700"/>
              <a:buNone/>
            </a:pPr>
            <a:r>
              <a:t/>
            </a:r>
            <a:endParaRPr/>
          </a:p>
        </p:txBody>
      </p:sp>
      <p:sp>
        <p:nvSpPr>
          <p:cNvPr id="599" name="Google Shape;599;p33"/>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600" name="Google Shape;600;p33"/>
          <p:cNvPicPr preferRelativeResize="0"/>
          <p:nvPr/>
        </p:nvPicPr>
        <p:blipFill rotWithShape="1">
          <a:blip r:embed="rId3">
            <a:alphaModFix/>
          </a:blip>
          <a:srcRect b="0" l="0" r="0" t="0"/>
          <a:stretch/>
        </p:blipFill>
        <p:spPr>
          <a:xfrm>
            <a:off x="4074289" y="0"/>
            <a:ext cx="5721374" cy="3245512"/>
          </a:xfrm>
          <a:prstGeom prst="rect">
            <a:avLst/>
          </a:prstGeom>
          <a:noFill/>
          <a:ln>
            <a:noFill/>
          </a:ln>
        </p:spPr>
      </p:pic>
      <p:sp>
        <p:nvSpPr>
          <p:cNvPr id="601" name="Google Shape;601;p33"/>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34"/>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lang="en-US">
                <a:extLst>
                  <a:ext uri="http://customooxmlschemas.google.com/">
                    <go:slidesCustomData xmlns:go="http://customooxmlschemas.google.com/" textRoundtripDataId="9"/>
                  </a:ext>
                </a:extLst>
              </a:rPr>
              <a:t>THE MATHEMATICS OF THE LSTM CELL:</a:t>
            </a:r>
            <a:endParaRPr/>
          </a:p>
        </p:txBody>
      </p:sp>
      <p:sp>
        <p:nvSpPr>
          <p:cNvPr id="607" name="Google Shape;607;p34"/>
          <p:cNvSpPr txBox="1"/>
          <p:nvPr>
            <p:ph idx="1" type="body"/>
          </p:nvPr>
        </p:nvSpPr>
        <p:spPr>
          <a:xfrm>
            <a:off x="314325" y="1743075"/>
            <a:ext cx="11387137" cy="4429125"/>
          </a:xfrm>
          <a:prstGeom prst="rect">
            <a:avLst/>
          </a:prstGeom>
          <a:noFill/>
          <a:ln>
            <a:noFill/>
          </a:ln>
        </p:spPr>
        <p:txBody>
          <a:bodyPr anchorCtr="0" anchor="t" bIns="45700" lIns="91425" spcFirstLastPara="1" rIns="91425" wrap="square" tIns="45700">
            <a:noAutofit/>
          </a:bodyPr>
          <a:lstStyle/>
          <a:p>
            <a:pPr indent="-182563" lvl="0" marL="182563" rtl="0" algn="l">
              <a:lnSpc>
                <a:spcPct val="90000"/>
              </a:lnSpc>
              <a:spcBef>
                <a:spcPts val="0"/>
              </a:spcBef>
              <a:spcAft>
                <a:spcPts val="0"/>
              </a:spcAft>
              <a:buSzPts val="1700"/>
              <a:buChar char="●"/>
            </a:pPr>
            <a:r>
              <a:rPr lang="en-US"/>
              <a:t>Input</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182563" lvl="0" marL="182563" rtl="0" algn="l">
              <a:lnSpc>
                <a:spcPct val="90000"/>
              </a:lnSpc>
              <a:spcBef>
                <a:spcPts val="1200"/>
              </a:spcBef>
              <a:spcAft>
                <a:spcPts val="0"/>
              </a:spcAft>
              <a:buSzPts val="1700"/>
              <a:buChar char="●"/>
            </a:pPr>
            <a:r>
              <a:rPr lang="en-US"/>
              <a:t>Forget</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182563" lvl="0" marL="182563" rtl="0" algn="l">
              <a:lnSpc>
                <a:spcPct val="90000"/>
              </a:lnSpc>
              <a:spcBef>
                <a:spcPts val="1200"/>
              </a:spcBef>
              <a:spcAft>
                <a:spcPts val="0"/>
              </a:spcAft>
              <a:buSzPts val="1700"/>
              <a:buChar char="●"/>
            </a:pPr>
            <a:r>
              <a:rPr lang="en-US"/>
              <a:t>Output</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74613" lvl="0" marL="182563" rtl="0" algn="l">
              <a:lnSpc>
                <a:spcPct val="90000"/>
              </a:lnSpc>
              <a:spcBef>
                <a:spcPts val="1200"/>
              </a:spcBef>
              <a:spcAft>
                <a:spcPts val="0"/>
              </a:spcAft>
              <a:buSzPts val="1700"/>
              <a:buNone/>
            </a:pPr>
            <a:r>
              <a:t/>
            </a:r>
            <a:endParaRPr/>
          </a:p>
          <a:p>
            <a:pPr indent="0" lvl="0" marL="0" rtl="0" algn="l">
              <a:lnSpc>
                <a:spcPct val="90000"/>
              </a:lnSpc>
              <a:spcBef>
                <a:spcPts val="1200"/>
              </a:spcBef>
              <a:spcAft>
                <a:spcPts val="0"/>
              </a:spcAft>
              <a:buSzPts val="1700"/>
              <a:buNone/>
            </a:pPr>
            <a:r>
              <a:t/>
            </a:r>
            <a:endParaRPr/>
          </a:p>
        </p:txBody>
      </p:sp>
      <p:sp>
        <p:nvSpPr>
          <p:cNvPr id="608" name="Google Shape;608;p34"/>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609" name="Google Shape;609;p34"/>
          <p:cNvPicPr preferRelativeResize="0"/>
          <p:nvPr/>
        </p:nvPicPr>
        <p:blipFill rotWithShape="1">
          <a:blip r:embed="rId3">
            <a:alphaModFix/>
          </a:blip>
          <a:srcRect b="0" l="0" r="0" t="0"/>
          <a:stretch/>
        </p:blipFill>
        <p:spPr>
          <a:xfrm>
            <a:off x="1398891" y="1707625"/>
            <a:ext cx="5459047" cy="2250012"/>
          </a:xfrm>
          <a:prstGeom prst="rect">
            <a:avLst/>
          </a:prstGeom>
          <a:noFill/>
          <a:ln>
            <a:noFill/>
          </a:ln>
        </p:spPr>
      </p:pic>
      <p:pic>
        <p:nvPicPr>
          <p:cNvPr id="610" name="Google Shape;610;p34"/>
          <p:cNvPicPr preferRelativeResize="0"/>
          <p:nvPr/>
        </p:nvPicPr>
        <p:blipFill rotWithShape="1">
          <a:blip r:embed="rId4">
            <a:alphaModFix/>
          </a:blip>
          <a:srcRect b="0" l="0" r="0" t="0"/>
          <a:stretch/>
        </p:blipFill>
        <p:spPr>
          <a:xfrm>
            <a:off x="1523999" y="4286442"/>
            <a:ext cx="2604415" cy="459603"/>
          </a:xfrm>
          <a:prstGeom prst="rect">
            <a:avLst/>
          </a:prstGeom>
          <a:noFill/>
          <a:ln>
            <a:noFill/>
          </a:ln>
        </p:spPr>
      </p:pic>
      <p:pic>
        <p:nvPicPr>
          <p:cNvPr id="611" name="Google Shape;611;p34"/>
          <p:cNvPicPr preferRelativeResize="0"/>
          <p:nvPr/>
        </p:nvPicPr>
        <p:blipFill rotWithShape="1">
          <a:blip r:embed="rId5">
            <a:alphaModFix/>
          </a:blip>
          <a:srcRect b="0" l="0" r="0" t="0"/>
          <a:stretch/>
        </p:blipFill>
        <p:spPr>
          <a:xfrm>
            <a:off x="1512276" y="4699090"/>
            <a:ext cx="5375519" cy="971894"/>
          </a:xfrm>
          <a:prstGeom prst="rect">
            <a:avLst/>
          </a:prstGeom>
          <a:noFill/>
          <a:ln>
            <a:noFill/>
          </a:ln>
        </p:spPr>
      </p:pic>
      <p:pic>
        <p:nvPicPr>
          <p:cNvPr id="612" name="Google Shape;612;p34"/>
          <p:cNvPicPr preferRelativeResize="0"/>
          <p:nvPr/>
        </p:nvPicPr>
        <p:blipFill rotWithShape="1">
          <a:blip r:embed="rId6">
            <a:alphaModFix/>
          </a:blip>
          <a:srcRect b="0" l="0" r="0" t="0"/>
          <a:stretch/>
        </p:blipFill>
        <p:spPr>
          <a:xfrm>
            <a:off x="1523999" y="6013118"/>
            <a:ext cx="3022600" cy="495300"/>
          </a:xfrm>
          <a:prstGeom prst="rect">
            <a:avLst/>
          </a:prstGeom>
          <a:noFill/>
          <a:ln>
            <a:noFill/>
          </a:ln>
        </p:spPr>
      </p:pic>
      <p:pic>
        <p:nvPicPr>
          <p:cNvPr id="613" name="Google Shape;613;p34"/>
          <p:cNvPicPr preferRelativeResize="0"/>
          <p:nvPr/>
        </p:nvPicPr>
        <p:blipFill rotWithShape="1">
          <a:blip r:embed="rId7">
            <a:alphaModFix/>
          </a:blip>
          <a:srcRect b="0" l="0" r="0" t="0"/>
          <a:stretch/>
        </p:blipFill>
        <p:spPr>
          <a:xfrm>
            <a:off x="6621419" y="5108709"/>
            <a:ext cx="5329281" cy="1048222"/>
          </a:xfrm>
          <a:prstGeom prst="rect">
            <a:avLst/>
          </a:prstGeom>
          <a:solidFill>
            <a:schemeClr val="lt1"/>
          </a:solidFill>
          <a:ln cap="flat" cmpd="sng" w="12700">
            <a:solidFill>
              <a:schemeClr val="dk1"/>
            </a:solidFill>
            <a:prstDash val="solid"/>
            <a:round/>
            <a:headEnd len="sm" w="sm" type="none"/>
            <a:tailEnd len="sm" w="sm" type="none"/>
          </a:ln>
        </p:spPr>
      </p:pic>
      <p:pic>
        <p:nvPicPr>
          <p:cNvPr id="614" name="Google Shape;614;p34"/>
          <p:cNvPicPr preferRelativeResize="0"/>
          <p:nvPr/>
        </p:nvPicPr>
        <p:blipFill rotWithShape="1">
          <a:blip r:embed="rId8">
            <a:alphaModFix/>
          </a:blip>
          <a:srcRect b="0" l="0" r="0" t="0"/>
          <a:stretch/>
        </p:blipFill>
        <p:spPr>
          <a:xfrm>
            <a:off x="6936559" y="1476659"/>
            <a:ext cx="5329282" cy="3023093"/>
          </a:xfrm>
          <a:prstGeom prst="rect">
            <a:avLst/>
          </a:prstGeom>
          <a:noFill/>
          <a:ln>
            <a:noFill/>
          </a:ln>
        </p:spPr>
      </p:pic>
      <p:pic>
        <p:nvPicPr>
          <p:cNvPr id="615" name="Google Shape;615;p34"/>
          <p:cNvPicPr preferRelativeResize="0"/>
          <p:nvPr/>
        </p:nvPicPr>
        <p:blipFill rotWithShape="1">
          <a:blip r:embed="rId9">
            <a:alphaModFix/>
          </a:blip>
          <a:srcRect b="0" l="0" r="0" t="0"/>
          <a:stretch/>
        </p:blipFill>
        <p:spPr>
          <a:xfrm>
            <a:off x="667670" y="2458138"/>
            <a:ext cx="2158536" cy="379967"/>
          </a:xfrm>
          <a:prstGeom prst="rect">
            <a:avLst/>
          </a:prstGeom>
          <a:noFill/>
          <a:ln>
            <a:noFill/>
          </a:ln>
        </p:spPr>
      </p:pic>
      <p:cxnSp>
        <p:nvCxnSpPr>
          <p:cNvPr id="616" name="Google Shape;616;p34"/>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17" name="Google Shape;617;p34"/>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g74761a71ab_2_1"/>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623" name="Google Shape;623;g74761a71ab_2_1"/>
          <p:cNvSpPr/>
          <p:nvPr/>
        </p:nvSpPr>
        <p:spPr>
          <a:xfrm>
            <a:off x="518025" y="1982600"/>
            <a:ext cx="4839900" cy="3626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800"/>
              <a:buFont typeface="Arial"/>
              <a:buNone/>
            </a:pPr>
            <a:r>
              <a:rPr b="1" lang="en-US" sz="1800">
                <a:latin typeface="Nunito"/>
                <a:ea typeface="Nunito"/>
                <a:cs typeface="Nunito"/>
                <a:sym typeface="Nunito"/>
              </a:rPr>
              <a:t>This comes to prevent the LSTM complications. </a:t>
            </a:r>
            <a:endParaRPr b="1" sz="1800">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rPr b="1" lang="en-US" sz="1800">
                <a:latin typeface="Nunito"/>
                <a:ea typeface="Nunito"/>
                <a:cs typeface="Nunito"/>
                <a:sym typeface="Nunito"/>
              </a:rPr>
              <a:t>It has two gates only:</a:t>
            </a:r>
            <a:endParaRPr b="1" sz="1800">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t/>
            </a:r>
            <a:endParaRPr b="1" sz="1800">
              <a:latin typeface="Nunito"/>
              <a:ea typeface="Nunito"/>
              <a:cs typeface="Nunito"/>
              <a:sym typeface="Nunito"/>
            </a:endParaRPr>
          </a:p>
          <a:p>
            <a:pPr indent="-342900" lvl="0" marL="457200" marR="0" rtl="0" algn="just">
              <a:lnSpc>
                <a:spcPct val="115000"/>
              </a:lnSpc>
              <a:spcBef>
                <a:spcPts val="0"/>
              </a:spcBef>
              <a:spcAft>
                <a:spcPts val="0"/>
              </a:spcAft>
              <a:buSzPts val="1800"/>
              <a:buFont typeface="Nunito"/>
              <a:buAutoNum type="arabicPeriod"/>
            </a:pPr>
            <a:r>
              <a:rPr b="1" lang="en-US" sz="1800">
                <a:latin typeface="Nunito"/>
                <a:ea typeface="Nunito"/>
                <a:cs typeface="Nunito"/>
                <a:sym typeface="Nunito"/>
              </a:rPr>
              <a:t>Reset gate: decide how much past information to forget.</a:t>
            </a:r>
            <a:endParaRPr b="1" sz="1800">
              <a:latin typeface="Nunito"/>
              <a:ea typeface="Nunito"/>
              <a:cs typeface="Nunito"/>
              <a:sym typeface="Nunito"/>
            </a:endParaRPr>
          </a:p>
          <a:p>
            <a:pPr indent="0" lvl="0" marL="457200" marR="0" rtl="0" algn="just">
              <a:lnSpc>
                <a:spcPct val="115000"/>
              </a:lnSpc>
              <a:spcBef>
                <a:spcPts val="0"/>
              </a:spcBef>
              <a:spcAft>
                <a:spcPts val="0"/>
              </a:spcAft>
              <a:buNone/>
            </a:pPr>
            <a:r>
              <a:t/>
            </a:r>
            <a:endParaRPr b="1" sz="1800">
              <a:latin typeface="Nunito"/>
              <a:ea typeface="Nunito"/>
              <a:cs typeface="Nunito"/>
              <a:sym typeface="Nunito"/>
            </a:endParaRPr>
          </a:p>
          <a:p>
            <a:pPr indent="-342900" lvl="0" marL="457200" marR="0" rtl="0" algn="just">
              <a:lnSpc>
                <a:spcPct val="115000"/>
              </a:lnSpc>
              <a:spcBef>
                <a:spcPts val="0"/>
              </a:spcBef>
              <a:spcAft>
                <a:spcPts val="0"/>
              </a:spcAft>
              <a:buSzPts val="1800"/>
              <a:buFont typeface="Nunito"/>
              <a:buAutoNum type="arabicPeriod"/>
            </a:pPr>
            <a:r>
              <a:rPr b="1" lang="en-US" sz="1800">
                <a:latin typeface="Nunito"/>
                <a:ea typeface="Nunito"/>
                <a:cs typeface="Nunito"/>
                <a:sym typeface="Nunito"/>
              </a:rPr>
              <a:t>Update gate: ٍSimilar to the forget and input gate.</a:t>
            </a:r>
            <a:endParaRPr b="1" sz="1800">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t/>
            </a:r>
            <a:endParaRPr b="1" sz="1800">
              <a:latin typeface="Nunito"/>
              <a:ea typeface="Nunito"/>
              <a:cs typeface="Nunito"/>
              <a:sym typeface="Nunito"/>
            </a:endParaRPr>
          </a:p>
          <a:p>
            <a:pPr indent="0" lvl="0" marL="0" marR="0" rtl="0" algn="just">
              <a:lnSpc>
                <a:spcPct val="115000"/>
              </a:lnSpc>
              <a:spcBef>
                <a:spcPts val="0"/>
              </a:spcBef>
              <a:spcAft>
                <a:spcPts val="0"/>
              </a:spcAft>
              <a:buClr>
                <a:srgbClr val="000000"/>
              </a:buClr>
              <a:buSzPts val="1800"/>
              <a:buFont typeface="Arial"/>
              <a:buNone/>
            </a:pPr>
            <a:r>
              <a:rPr lang="en-US" sz="1800">
                <a:latin typeface="Nunito"/>
                <a:ea typeface="Nunito"/>
                <a:cs typeface="Nunito"/>
                <a:sym typeface="Nunito"/>
              </a:rPr>
              <a:t>GRU’s has fewer tensor operations; therefore, they are a little speedier to train then LSTM’s.</a:t>
            </a:r>
            <a:endParaRPr sz="1800">
              <a:latin typeface="Nunito"/>
              <a:ea typeface="Nunito"/>
              <a:cs typeface="Nunito"/>
              <a:sym typeface="Nunito"/>
            </a:endParaRPr>
          </a:p>
        </p:txBody>
      </p:sp>
      <p:sp>
        <p:nvSpPr>
          <p:cNvPr id="624" name="Google Shape;624;g74761a71ab_2_1"/>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GRU </a:t>
            </a:r>
            <a:endParaRPr/>
          </a:p>
        </p:txBody>
      </p:sp>
      <p:cxnSp>
        <p:nvCxnSpPr>
          <p:cNvPr id="625" name="Google Shape;625;g74761a71ab_2_1"/>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26" name="Google Shape;626;g74761a71ab_2_1"/>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pic>
        <p:nvPicPr>
          <p:cNvPr id="627" name="Google Shape;627;g74761a71ab_2_1"/>
          <p:cNvPicPr preferRelativeResize="0"/>
          <p:nvPr/>
        </p:nvPicPr>
        <p:blipFill>
          <a:blip r:embed="rId3">
            <a:alphaModFix/>
          </a:blip>
          <a:stretch>
            <a:fillRect/>
          </a:stretch>
        </p:blipFill>
        <p:spPr>
          <a:xfrm>
            <a:off x="5782225" y="1640788"/>
            <a:ext cx="5528714" cy="45099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g7464524854_0_107"/>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LSTM Tips and Tricks  </a:t>
            </a:r>
            <a:endParaRPr/>
          </a:p>
        </p:txBody>
      </p:sp>
      <p:cxnSp>
        <p:nvCxnSpPr>
          <p:cNvPr id="633" name="Google Shape;633;g7464524854_0_107"/>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34" name="Google Shape;634;g7464524854_0_107"/>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200"/>
              </a:spcBef>
              <a:spcAft>
                <a:spcPts val="0"/>
              </a:spcAft>
              <a:buSzPts val="1530"/>
              <a:buNone/>
            </a:pPr>
            <a:r>
              <a:rPr b="1" lang="en-US" sz="2000"/>
              <a:t>How we can prevent the </a:t>
            </a:r>
            <a:r>
              <a:rPr b="1" lang="en-US" sz="2000">
                <a:solidFill>
                  <a:srgbClr val="FF0000"/>
                </a:solidFill>
              </a:rPr>
              <a:t>overfitting</a:t>
            </a:r>
            <a:r>
              <a:rPr b="1" lang="en-US" sz="2000"/>
              <a:t>?</a:t>
            </a:r>
            <a:endParaRPr b="1" sz="2000"/>
          </a:p>
          <a:p>
            <a:pPr indent="0" lvl="0" marL="0" rtl="0" algn="l">
              <a:lnSpc>
                <a:spcPct val="90000"/>
              </a:lnSpc>
              <a:spcBef>
                <a:spcPts val="1200"/>
              </a:spcBef>
              <a:spcAft>
                <a:spcPts val="0"/>
              </a:spcAft>
              <a:buSzPts val="1530"/>
              <a:buNone/>
            </a:pPr>
            <a:r>
              <a:rPr lang="en-US" sz="2000"/>
              <a:t>One way is by using: </a:t>
            </a:r>
            <a:endParaRPr sz="2000"/>
          </a:p>
          <a:p>
            <a:pPr indent="-355600" lvl="0" marL="457200" rtl="0" algn="l">
              <a:lnSpc>
                <a:spcPct val="150000"/>
              </a:lnSpc>
              <a:spcBef>
                <a:spcPts val="1200"/>
              </a:spcBef>
              <a:spcAft>
                <a:spcPts val="0"/>
              </a:spcAft>
              <a:buSzPts val="2000"/>
              <a:buChar char="-"/>
            </a:pPr>
            <a:r>
              <a:rPr lang="en-US" sz="2000"/>
              <a:t>Drop Out: is to ignore the randomly selected neurons (through the training).</a:t>
            </a:r>
            <a:endParaRPr sz="2000"/>
          </a:p>
          <a:p>
            <a:pPr indent="-355600" lvl="0" marL="457200" rtl="0" algn="l">
              <a:lnSpc>
                <a:spcPct val="150000"/>
              </a:lnSpc>
              <a:spcBef>
                <a:spcPts val="0"/>
              </a:spcBef>
              <a:spcAft>
                <a:spcPts val="0"/>
              </a:spcAft>
              <a:buSzPts val="2000"/>
              <a:buChar char="-"/>
            </a:pPr>
            <a:r>
              <a:rPr lang="en-US" sz="2000"/>
              <a:t>Early Stopping: Force the model to stop learning, by knowing how many iterations can be run before the learner begins to over-fit (one kind of regularization).</a:t>
            </a:r>
            <a:endParaRPr sz="2000"/>
          </a:p>
          <a:p>
            <a:pPr indent="0" lvl="0" marL="0" rtl="0" algn="l">
              <a:lnSpc>
                <a:spcPct val="150000"/>
              </a:lnSpc>
              <a:spcBef>
                <a:spcPts val="1200"/>
              </a:spcBef>
              <a:spcAft>
                <a:spcPts val="0"/>
              </a:spcAft>
              <a:buNone/>
            </a:pPr>
            <a:r>
              <a:rPr b="1" lang="en-US" sz="2000"/>
              <a:t>How my output layer suppose to be?</a:t>
            </a:r>
            <a:endParaRPr b="1" sz="2000"/>
          </a:p>
          <a:p>
            <a:pPr indent="0" lvl="0" marL="0" rtl="0" algn="l">
              <a:lnSpc>
                <a:spcPct val="150000"/>
              </a:lnSpc>
              <a:spcBef>
                <a:spcPts val="1200"/>
              </a:spcBef>
              <a:spcAft>
                <a:spcPts val="0"/>
              </a:spcAft>
              <a:buNone/>
            </a:pPr>
            <a:r>
              <a:rPr lang="en-US" sz="2000"/>
              <a:t>That depends on your output shape, according to that you can adjust number of nodes needed.</a:t>
            </a:r>
            <a:endParaRPr sz="2000"/>
          </a:p>
        </p:txBody>
      </p:sp>
      <p:sp>
        <p:nvSpPr>
          <p:cNvPr id="635" name="Google Shape;635;g7464524854_0_107"/>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g7464524854_0_6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Mathematics</a:t>
            </a:r>
            <a:r>
              <a:rPr lang="en-US"/>
              <a:t> </a:t>
            </a:r>
            <a:endParaRPr/>
          </a:p>
        </p:txBody>
      </p:sp>
      <p:cxnSp>
        <p:nvCxnSpPr>
          <p:cNvPr id="641" name="Google Shape;641;g7464524854_0_65"/>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42" name="Google Shape;642;g7464524854_0_65"/>
          <p:cNvSpPr txBox="1"/>
          <p:nvPr/>
        </p:nvSpPr>
        <p:spPr>
          <a:xfrm>
            <a:off x="752400" y="2780650"/>
            <a:ext cx="30711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a:ea typeface="Nunito"/>
                <a:cs typeface="Nunito"/>
                <a:sym typeface="Nunito"/>
              </a:rPr>
              <a:t>Which activation function to use depends on the application.</a:t>
            </a:r>
            <a:endParaRPr sz="1800">
              <a:latin typeface="Nunito"/>
              <a:ea typeface="Nunito"/>
              <a:cs typeface="Nunito"/>
              <a:sym typeface="Nunito"/>
            </a:endParaRPr>
          </a:p>
        </p:txBody>
      </p:sp>
      <p:pic>
        <p:nvPicPr>
          <p:cNvPr id="643" name="Google Shape;643;g7464524854_0_65"/>
          <p:cNvPicPr preferRelativeResize="0"/>
          <p:nvPr/>
        </p:nvPicPr>
        <p:blipFill>
          <a:blip r:embed="rId3">
            <a:alphaModFix/>
          </a:blip>
          <a:stretch>
            <a:fillRect/>
          </a:stretch>
        </p:blipFill>
        <p:spPr>
          <a:xfrm>
            <a:off x="4000500" y="1633638"/>
            <a:ext cx="4575624" cy="4981462"/>
          </a:xfrm>
          <a:prstGeom prst="rect">
            <a:avLst/>
          </a:prstGeom>
          <a:noFill/>
          <a:ln>
            <a:noFill/>
          </a:ln>
        </p:spPr>
      </p:pic>
      <p:sp>
        <p:nvSpPr>
          <p:cNvPr id="644" name="Google Shape;644;g7464524854_0_65"/>
          <p:cNvSpPr txBox="1"/>
          <p:nvPr/>
        </p:nvSpPr>
        <p:spPr>
          <a:xfrm>
            <a:off x="8576125" y="2780650"/>
            <a:ext cx="3071100" cy="11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a:ea typeface="Nunito"/>
                <a:cs typeface="Nunito"/>
                <a:sym typeface="Nunito"/>
              </a:rPr>
              <a:t>Whether the </a:t>
            </a:r>
            <a:r>
              <a:rPr lang="en-US" sz="1800">
                <a:latin typeface="Nunito"/>
                <a:ea typeface="Nunito"/>
                <a:cs typeface="Nunito"/>
                <a:sym typeface="Nunito"/>
              </a:rPr>
              <a:t>class</a:t>
            </a:r>
            <a:r>
              <a:rPr lang="en-US" sz="1800">
                <a:latin typeface="Nunito"/>
                <a:ea typeface="Nunito"/>
                <a:cs typeface="Nunito"/>
                <a:sym typeface="Nunito"/>
              </a:rPr>
              <a:t> is binary or multi.</a:t>
            </a:r>
            <a:endParaRPr sz="1800">
              <a:latin typeface="Nunito"/>
              <a:ea typeface="Nunito"/>
              <a:cs typeface="Nunito"/>
              <a:sym typeface="Nunito"/>
            </a:endParaRPr>
          </a:p>
          <a:p>
            <a:pPr indent="0" lvl="0" marL="0" rtl="0" algn="l">
              <a:spcBef>
                <a:spcPts val="0"/>
              </a:spcBef>
              <a:spcAft>
                <a:spcPts val="0"/>
              </a:spcAft>
              <a:buNone/>
            </a:pPr>
            <a:r>
              <a:rPr lang="en-US" sz="1800">
                <a:latin typeface="Nunito"/>
                <a:ea typeface="Nunito"/>
                <a:cs typeface="Nunito"/>
                <a:sym typeface="Nunito"/>
              </a:rPr>
              <a:t>It is your decision to choose. </a:t>
            </a:r>
            <a:endParaRPr sz="1800">
              <a:latin typeface="Nunito"/>
              <a:ea typeface="Nunito"/>
              <a:cs typeface="Nunito"/>
              <a:sym typeface="Nunito"/>
            </a:endParaRPr>
          </a:p>
        </p:txBody>
      </p:sp>
      <p:sp>
        <p:nvSpPr>
          <p:cNvPr id="645" name="Google Shape;645;g7464524854_0_6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g7464524854_0_13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Loss Function</a:t>
            </a:r>
            <a:endParaRPr/>
          </a:p>
        </p:txBody>
      </p:sp>
      <p:cxnSp>
        <p:nvCxnSpPr>
          <p:cNvPr id="651" name="Google Shape;651;g7464524854_0_135"/>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52" name="Google Shape;652;g7464524854_0_135"/>
          <p:cNvSpPr txBox="1"/>
          <p:nvPr/>
        </p:nvSpPr>
        <p:spPr>
          <a:xfrm>
            <a:off x="752400" y="2780650"/>
            <a:ext cx="2331300" cy="112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latin typeface="Nunito"/>
                <a:ea typeface="Nunito"/>
                <a:cs typeface="Nunito"/>
                <a:sym typeface="Nunito"/>
              </a:rPr>
              <a:t>Is a function that maps an event or </a:t>
            </a:r>
            <a:r>
              <a:rPr lang="en-US" sz="1800">
                <a:latin typeface="Nunito"/>
                <a:ea typeface="Nunito"/>
                <a:cs typeface="Nunito"/>
                <a:sym typeface="Nunito"/>
              </a:rPr>
              <a:t>variables </a:t>
            </a:r>
            <a:r>
              <a:rPr lang="en-US" sz="1800">
                <a:latin typeface="Nunito"/>
                <a:ea typeface="Nunito"/>
                <a:cs typeface="Nunito"/>
                <a:sym typeface="Nunito"/>
              </a:rPr>
              <a:t>values onto a real number intuitively representing some "cost" associated with the event.</a:t>
            </a:r>
            <a:endParaRPr sz="1800">
              <a:latin typeface="Nunito"/>
              <a:ea typeface="Nunito"/>
              <a:cs typeface="Nunito"/>
              <a:sym typeface="Nunito"/>
            </a:endParaRPr>
          </a:p>
        </p:txBody>
      </p:sp>
      <p:sp>
        <p:nvSpPr>
          <p:cNvPr id="653" name="Google Shape;653;g7464524854_0_135"/>
          <p:cNvSpPr txBox="1"/>
          <p:nvPr/>
        </p:nvSpPr>
        <p:spPr>
          <a:xfrm>
            <a:off x="8576125" y="2780650"/>
            <a:ext cx="3071100" cy="112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latin typeface="Nunito"/>
                <a:ea typeface="Nunito"/>
                <a:cs typeface="Nunito"/>
                <a:sym typeface="Nunito"/>
              </a:rPr>
              <a:t>It gives us a measure how far from perfect is the performance of our network on a given dataset.</a:t>
            </a:r>
            <a:endParaRPr sz="1800">
              <a:latin typeface="Nunito"/>
              <a:ea typeface="Nunito"/>
              <a:cs typeface="Nunito"/>
              <a:sym typeface="Nunito"/>
            </a:endParaRPr>
          </a:p>
        </p:txBody>
      </p:sp>
      <p:pic>
        <p:nvPicPr>
          <p:cNvPr id="654" name="Google Shape;654;g7464524854_0_135"/>
          <p:cNvPicPr preferRelativeResize="0"/>
          <p:nvPr/>
        </p:nvPicPr>
        <p:blipFill>
          <a:blip r:embed="rId3">
            <a:alphaModFix/>
          </a:blip>
          <a:stretch>
            <a:fillRect/>
          </a:stretch>
        </p:blipFill>
        <p:spPr>
          <a:xfrm>
            <a:off x="3058775" y="2304803"/>
            <a:ext cx="5517350" cy="4134749"/>
          </a:xfrm>
          <a:prstGeom prst="rect">
            <a:avLst/>
          </a:prstGeom>
          <a:noFill/>
          <a:ln>
            <a:noFill/>
          </a:ln>
        </p:spPr>
      </p:pic>
      <p:sp>
        <p:nvSpPr>
          <p:cNvPr id="655" name="Google Shape;655;g7464524854_0_135"/>
          <p:cNvSpPr txBox="1"/>
          <p:nvPr/>
        </p:nvSpPr>
        <p:spPr>
          <a:xfrm>
            <a:off x="3485225" y="1579425"/>
            <a:ext cx="41472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1155CC"/>
              </a:solidFill>
              <a:latin typeface="Nunito"/>
              <a:ea typeface="Nunito"/>
              <a:cs typeface="Nunito"/>
              <a:sym typeface="Nunito"/>
            </a:endParaRPr>
          </a:p>
        </p:txBody>
      </p:sp>
      <p:sp>
        <p:nvSpPr>
          <p:cNvPr id="656" name="Google Shape;656;g7464524854_0_13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g74632d5bb1_1_2"/>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Shape of LF</a:t>
            </a:r>
            <a:endParaRPr/>
          </a:p>
        </p:txBody>
      </p:sp>
      <p:cxnSp>
        <p:nvCxnSpPr>
          <p:cNvPr id="662" name="Google Shape;662;g74632d5bb1_1_2"/>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63" name="Google Shape;663;g74632d5bb1_1_2"/>
          <p:cNvSpPr txBox="1"/>
          <p:nvPr/>
        </p:nvSpPr>
        <p:spPr>
          <a:xfrm>
            <a:off x="752400" y="2780650"/>
            <a:ext cx="2331300" cy="112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latin typeface="Nunito"/>
                <a:ea typeface="Nunito"/>
                <a:cs typeface="Nunito"/>
                <a:sym typeface="Nunito"/>
              </a:rPr>
              <a:t>Very nice shape of loss function.</a:t>
            </a:r>
            <a:endParaRPr sz="1800">
              <a:latin typeface="Nunito"/>
              <a:ea typeface="Nunito"/>
              <a:cs typeface="Nunito"/>
              <a:sym typeface="Nunito"/>
            </a:endParaRPr>
          </a:p>
        </p:txBody>
      </p:sp>
      <p:pic>
        <p:nvPicPr>
          <p:cNvPr id="664" name="Google Shape;664;g74632d5bb1_1_2"/>
          <p:cNvPicPr preferRelativeResize="0"/>
          <p:nvPr/>
        </p:nvPicPr>
        <p:blipFill>
          <a:blip r:embed="rId3">
            <a:alphaModFix/>
          </a:blip>
          <a:stretch>
            <a:fillRect/>
          </a:stretch>
        </p:blipFill>
        <p:spPr>
          <a:xfrm>
            <a:off x="3516525" y="1667925"/>
            <a:ext cx="6476100" cy="4857100"/>
          </a:xfrm>
          <a:prstGeom prst="rect">
            <a:avLst/>
          </a:prstGeom>
          <a:noFill/>
          <a:ln>
            <a:noFill/>
          </a:ln>
        </p:spPr>
      </p:pic>
      <p:sp>
        <p:nvSpPr>
          <p:cNvPr id="665" name="Google Shape;665;g74632d5bb1_1_2"/>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g74632d5bb1_1_14"/>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Mathematics </a:t>
            </a:r>
            <a:endParaRPr/>
          </a:p>
        </p:txBody>
      </p:sp>
      <p:cxnSp>
        <p:nvCxnSpPr>
          <p:cNvPr id="671" name="Google Shape;671;g74632d5bb1_1_14"/>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72" name="Google Shape;672;g74632d5bb1_1_14"/>
          <p:cNvSpPr txBox="1"/>
          <p:nvPr/>
        </p:nvSpPr>
        <p:spPr>
          <a:xfrm>
            <a:off x="730175" y="2076025"/>
            <a:ext cx="3006600" cy="277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800">
                <a:latin typeface="Nunito"/>
                <a:ea typeface="Nunito"/>
                <a:cs typeface="Nunito"/>
                <a:sym typeface="Nunito"/>
              </a:rPr>
              <a:t>if you </a:t>
            </a:r>
            <a:r>
              <a:rPr lang="en-US" sz="1800">
                <a:latin typeface="Nunito"/>
                <a:ea typeface="Nunito"/>
                <a:cs typeface="Nunito"/>
                <a:sym typeface="Nunito"/>
              </a:rPr>
              <a:t>initialize</a:t>
            </a:r>
            <a:r>
              <a:rPr lang="en-US" sz="1800">
                <a:latin typeface="Nunito"/>
                <a:ea typeface="Nunito"/>
                <a:cs typeface="Nunito"/>
                <a:sym typeface="Nunito"/>
              </a:rPr>
              <a:t> your weights at point A, then you're gonna converge to the local minima, and there's no way gradient descent will get you out of there,</a:t>
            </a:r>
            <a:endParaRPr sz="1800">
              <a:latin typeface="Nunito"/>
              <a:ea typeface="Nunito"/>
              <a:cs typeface="Nunito"/>
              <a:sym typeface="Nunito"/>
            </a:endParaRPr>
          </a:p>
        </p:txBody>
      </p:sp>
      <p:pic>
        <p:nvPicPr>
          <p:cNvPr id="673" name="Google Shape;673;g74632d5bb1_1_14"/>
          <p:cNvPicPr preferRelativeResize="0"/>
          <p:nvPr/>
        </p:nvPicPr>
        <p:blipFill>
          <a:blip r:embed="rId3">
            <a:alphaModFix/>
          </a:blip>
          <a:stretch>
            <a:fillRect/>
          </a:stretch>
        </p:blipFill>
        <p:spPr>
          <a:xfrm>
            <a:off x="4760100" y="1724138"/>
            <a:ext cx="6561788" cy="4981462"/>
          </a:xfrm>
          <a:prstGeom prst="rect">
            <a:avLst/>
          </a:prstGeom>
          <a:noFill/>
          <a:ln>
            <a:noFill/>
          </a:ln>
        </p:spPr>
      </p:pic>
      <p:sp>
        <p:nvSpPr>
          <p:cNvPr id="674" name="Google Shape;674;g74632d5bb1_1_14"/>
          <p:cNvSpPr txBox="1"/>
          <p:nvPr/>
        </p:nvSpPr>
        <p:spPr>
          <a:xfrm>
            <a:off x="5693675" y="6056250"/>
            <a:ext cx="17610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Gradient = 0</a:t>
            </a:r>
            <a:endParaRPr>
              <a:latin typeface="Nunito"/>
              <a:ea typeface="Nunito"/>
              <a:cs typeface="Nunito"/>
              <a:sym typeface="Nunito"/>
            </a:endParaRPr>
          </a:p>
        </p:txBody>
      </p:sp>
      <p:sp>
        <p:nvSpPr>
          <p:cNvPr id="675" name="Google Shape;675;g74632d5bb1_1_14"/>
          <p:cNvSpPr txBox="1"/>
          <p:nvPr/>
        </p:nvSpPr>
        <p:spPr>
          <a:xfrm>
            <a:off x="11291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g7464524854_0_15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Mathematics </a:t>
            </a:r>
            <a:endParaRPr/>
          </a:p>
        </p:txBody>
      </p:sp>
      <p:cxnSp>
        <p:nvCxnSpPr>
          <p:cNvPr id="681" name="Google Shape;681;g7464524854_0_155"/>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82" name="Google Shape;682;g7464524854_0_155"/>
          <p:cNvSpPr txBox="1"/>
          <p:nvPr/>
        </p:nvSpPr>
        <p:spPr>
          <a:xfrm>
            <a:off x="2182100" y="3341750"/>
            <a:ext cx="7867800" cy="228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latin typeface="Nunito"/>
                <a:ea typeface="Nunito"/>
                <a:cs typeface="Nunito"/>
                <a:sym typeface="Nunito"/>
              </a:rPr>
              <a:t>Are often chosen together, at some point you may choose the Softmax as an activation function and the Cross-Entropy as the loss function.</a:t>
            </a:r>
            <a:endParaRPr sz="2400">
              <a:latin typeface="Nunito"/>
              <a:ea typeface="Nunito"/>
              <a:cs typeface="Nunito"/>
              <a:sym typeface="Nunito"/>
            </a:endParaRPr>
          </a:p>
          <a:p>
            <a:pPr indent="0" lvl="0" marL="0" rtl="0" algn="just">
              <a:spcBef>
                <a:spcPts val="0"/>
              </a:spcBef>
              <a:spcAft>
                <a:spcPts val="0"/>
              </a:spcAft>
              <a:buNone/>
            </a:pPr>
            <a:r>
              <a:rPr lang="en-US" sz="2400">
                <a:latin typeface="Nunito"/>
                <a:ea typeface="Nunito"/>
                <a:cs typeface="Nunito"/>
                <a:sym typeface="Nunito"/>
              </a:rPr>
              <a:t>For a binary classification function.</a:t>
            </a:r>
            <a:endParaRPr sz="2400">
              <a:latin typeface="Nunito"/>
              <a:ea typeface="Nunito"/>
              <a:cs typeface="Nunito"/>
              <a:sym typeface="Nunito"/>
            </a:endParaRPr>
          </a:p>
        </p:txBody>
      </p:sp>
      <p:sp>
        <p:nvSpPr>
          <p:cNvPr id="683" name="Google Shape;683;g7464524854_0_155"/>
          <p:cNvSpPr txBox="1"/>
          <p:nvPr/>
        </p:nvSpPr>
        <p:spPr>
          <a:xfrm>
            <a:off x="3485225" y="1579425"/>
            <a:ext cx="41472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1155CC"/>
                </a:solidFill>
                <a:latin typeface="Nunito"/>
                <a:ea typeface="Nunito"/>
                <a:cs typeface="Nunito"/>
                <a:sym typeface="Nunito"/>
              </a:rPr>
              <a:t>Loss Function</a:t>
            </a:r>
            <a:endParaRPr sz="2400">
              <a:solidFill>
                <a:srgbClr val="1155CC"/>
              </a:solidFill>
              <a:latin typeface="Nunito"/>
              <a:ea typeface="Nunito"/>
              <a:cs typeface="Nunito"/>
              <a:sym typeface="Nunito"/>
            </a:endParaRPr>
          </a:p>
        </p:txBody>
      </p:sp>
      <p:sp>
        <p:nvSpPr>
          <p:cNvPr id="684" name="Google Shape;684;g7464524854_0_155"/>
          <p:cNvSpPr txBox="1"/>
          <p:nvPr/>
        </p:nvSpPr>
        <p:spPr>
          <a:xfrm>
            <a:off x="3485225" y="2094800"/>
            <a:ext cx="4147200" cy="6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1155CC"/>
                </a:solidFill>
                <a:latin typeface="Nunito"/>
                <a:ea typeface="Nunito"/>
                <a:cs typeface="Nunito"/>
                <a:sym typeface="Nunito"/>
              </a:rPr>
              <a:t>+</a:t>
            </a:r>
            <a:endParaRPr sz="2400">
              <a:solidFill>
                <a:srgbClr val="1155CC"/>
              </a:solidFill>
              <a:latin typeface="Nunito"/>
              <a:ea typeface="Nunito"/>
              <a:cs typeface="Nunito"/>
              <a:sym typeface="Nunito"/>
            </a:endParaRPr>
          </a:p>
          <a:p>
            <a:pPr indent="0" lvl="0" marL="0" rtl="0" algn="ctr">
              <a:spcBef>
                <a:spcPts val="0"/>
              </a:spcBef>
              <a:spcAft>
                <a:spcPts val="0"/>
              </a:spcAft>
              <a:buNone/>
            </a:pPr>
            <a:r>
              <a:rPr lang="en-US" sz="2400">
                <a:solidFill>
                  <a:srgbClr val="1155CC"/>
                </a:solidFill>
                <a:latin typeface="Nunito"/>
                <a:ea typeface="Nunito"/>
                <a:cs typeface="Nunito"/>
                <a:sym typeface="Nunito"/>
              </a:rPr>
              <a:t>Activation Function</a:t>
            </a:r>
            <a:endParaRPr sz="2400">
              <a:solidFill>
                <a:srgbClr val="1155CC"/>
              </a:solidFill>
              <a:latin typeface="Nunito"/>
              <a:ea typeface="Nunito"/>
              <a:cs typeface="Nunito"/>
              <a:sym typeface="Nunito"/>
            </a:endParaRPr>
          </a:p>
        </p:txBody>
      </p:sp>
      <p:sp>
        <p:nvSpPr>
          <p:cNvPr id="685" name="Google Shape;685;g7464524854_0_15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7464524854_0_86"/>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311" name="Google Shape;311;g7464524854_0_86"/>
          <p:cNvPicPr preferRelativeResize="0"/>
          <p:nvPr/>
        </p:nvPicPr>
        <p:blipFill>
          <a:blip r:embed="rId3">
            <a:alphaModFix/>
          </a:blip>
          <a:stretch>
            <a:fillRect/>
          </a:stretch>
        </p:blipFill>
        <p:spPr>
          <a:xfrm>
            <a:off x="347663" y="1843675"/>
            <a:ext cx="11496675" cy="4219575"/>
          </a:xfrm>
          <a:prstGeom prst="rect">
            <a:avLst/>
          </a:prstGeom>
          <a:noFill/>
          <a:ln>
            <a:noFill/>
          </a:ln>
        </p:spPr>
      </p:pic>
      <p:sp>
        <p:nvSpPr>
          <p:cNvPr id="312" name="Google Shape;312;g7464524854_0_86"/>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700"/>
              <a:buNone/>
            </a:pPr>
            <a:r>
              <a:rPr lang="en-US"/>
              <a:t>An unrolled recurrent neural network</a:t>
            </a:r>
            <a:endParaRPr/>
          </a:p>
        </p:txBody>
      </p:sp>
      <p:cxnSp>
        <p:nvCxnSpPr>
          <p:cNvPr id="313" name="Google Shape;313;g7464524854_0_86"/>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314" name="Google Shape;314;g7464524854_0_86"/>
          <p:cNvSpPr txBox="1"/>
          <p:nvPr/>
        </p:nvSpPr>
        <p:spPr>
          <a:xfrm>
            <a:off x="198050" y="5694100"/>
            <a:ext cx="11387100" cy="7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333333"/>
                </a:solidFill>
                <a:highlight>
                  <a:srgbClr val="FFFFFF"/>
                </a:highlight>
              </a:rPr>
              <a:t>In the above diagram, a chunk of neural network,  </a:t>
            </a:r>
            <a:r>
              <a:rPr b="1" lang="en-US">
                <a:solidFill>
                  <a:srgbClr val="333333"/>
                </a:solidFill>
                <a:highlight>
                  <a:srgbClr val="FFFFFF"/>
                </a:highlight>
              </a:rPr>
              <a:t>A</a:t>
            </a:r>
            <a:r>
              <a:rPr lang="en-US">
                <a:solidFill>
                  <a:srgbClr val="333333"/>
                </a:solidFill>
                <a:highlight>
                  <a:srgbClr val="FFFFFF"/>
                </a:highlight>
              </a:rPr>
              <a:t>, looks at some input </a:t>
            </a:r>
            <a:r>
              <a:rPr b="1" lang="en-US">
                <a:solidFill>
                  <a:srgbClr val="333333"/>
                </a:solidFill>
                <a:highlight>
                  <a:srgbClr val="FFFFFF"/>
                </a:highlight>
              </a:rPr>
              <a:t>xt </a:t>
            </a:r>
            <a:r>
              <a:rPr lang="en-US">
                <a:solidFill>
                  <a:srgbClr val="333333"/>
                </a:solidFill>
                <a:highlight>
                  <a:srgbClr val="FFFFFF"/>
                </a:highlight>
              </a:rPr>
              <a:t> and outputs a value </a:t>
            </a:r>
            <a:r>
              <a:rPr b="1" lang="en-US">
                <a:solidFill>
                  <a:srgbClr val="333333"/>
                </a:solidFill>
                <a:highlight>
                  <a:srgbClr val="FFFFFF"/>
                </a:highlight>
              </a:rPr>
              <a:t>h</a:t>
            </a:r>
            <a:r>
              <a:rPr b="1" lang="en-US">
                <a:solidFill>
                  <a:srgbClr val="333333"/>
                </a:solidFill>
                <a:highlight>
                  <a:srgbClr val="FFFFFF"/>
                </a:highlight>
              </a:rPr>
              <a:t>t </a:t>
            </a:r>
            <a:r>
              <a:rPr lang="en-US">
                <a:solidFill>
                  <a:srgbClr val="333333"/>
                </a:solidFill>
                <a:highlight>
                  <a:srgbClr val="FFFFFF"/>
                </a:highlight>
              </a:rPr>
              <a:t>. A loop allows information to be passed from one step of the network to the next.</a:t>
            </a:r>
            <a:endParaRPr>
              <a:latin typeface="Nunito"/>
              <a:ea typeface="Nunito"/>
              <a:cs typeface="Nunito"/>
              <a:sym typeface="Nunito"/>
            </a:endParaRPr>
          </a:p>
        </p:txBody>
      </p:sp>
      <p:sp>
        <p:nvSpPr>
          <p:cNvPr id="315" name="Google Shape;315;g7464524854_0_86"/>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g7464524854_0_9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LSTM Tips and Tricks  </a:t>
            </a:r>
            <a:endParaRPr/>
          </a:p>
        </p:txBody>
      </p:sp>
      <p:cxnSp>
        <p:nvCxnSpPr>
          <p:cNvPr id="691" name="Google Shape;691;g7464524854_0_95"/>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692" name="Google Shape;692;g7464524854_0_95"/>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200"/>
              </a:spcBef>
              <a:spcAft>
                <a:spcPts val="0"/>
              </a:spcAft>
              <a:buSzPts val="1530"/>
              <a:buNone/>
            </a:pPr>
            <a:r>
              <a:rPr lang="en-US" sz="2000"/>
              <a:t>We need to make some intuitions while building a model by choosing the right parameters: </a:t>
            </a:r>
            <a:endParaRPr sz="2000"/>
          </a:p>
          <a:p>
            <a:pPr indent="0" lvl="0" marL="0" rtl="0" algn="ctr">
              <a:lnSpc>
                <a:spcPct val="90000"/>
              </a:lnSpc>
              <a:spcBef>
                <a:spcPts val="1200"/>
              </a:spcBef>
              <a:spcAft>
                <a:spcPts val="0"/>
              </a:spcAft>
              <a:buSzPts val="1530"/>
              <a:buNone/>
            </a:pPr>
            <a:r>
              <a:rPr b="1" lang="en-US" sz="2400">
                <a:solidFill>
                  <a:srgbClr val="6AA84F"/>
                </a:solidFill>
              </a:rPr>
              <a:t>Trial </a:t>
            </a:r>
            <a:r>
              <a:rPr b="1" lang="en-US" sz="2400"/>
              <a:t>and </a:t>
            </a:r>
            <a:r>
              <a:rPr b="1" lang="en-US" sz="2400">
                <a:solidFill>
                  <a:srgbClr val="FF0000"/>
                </a:solidFill>
              </a:rPr>
              <a:t>Error</a:t>
            </a:r>
            <a:endParaRPr b="1" sz="2400">
              <a:solidFill>
                <a:srgbClr val="FF0000"/>
              </a:solidFill>
            </a:endParaRPr>
          </a:p>
          <a:p>
            <a:pPr indent="0" lvl="0" marL="0" rtl="0" algn="l">
              <a:lnSpc>
                <a:spcPct val="90000"/>
              </a:lnSpc>
              <a:spcBef>
                <a:spcPts val="1200"/>
              </a:spcBef>
              <a:spcAft>
                <a:spcPts val="0"/>
              </a:spcAft>
              <a:buSzPts val="1530"/>
              <a:buNone/>
            </a:pPr>
            <a:r>
              <a:rPr lang="en-US" sz="2000"/>
              <a:t>You can try many choices like different </a:t>
            </a:r>
            <a:r>
              <a:rPr lang="en-US" sz="2000"/>
              <a:t>variations</a:t>
            </a:r>
            <a:r>
              <a:rPr lang="en-US" sz="2000"/>
              <a:t> of the:</a:t>
            </a:r>
            <a:endParaRPr sz="2000"/>
          </a:p>
          <a:p>
            <a:pPr indent="-355600" lvl="0" marL="457200" rtl="0" algn="l">
              <a:lnSpc>
                <a:spcPct val="90000"/>
              </a:lnSpc>
              <a:spcBef>
                <a:spcPts val="1200"/>
              </a:spcBef>
              <a:spcAft>
                <a:spcPts val="0"/>
              </a:spcAft>
              <a:buSzPts val="2000"/>
              <a:buChar char="-"/>
            </a:pPr>
            <a:r>
              <a:rPr lang="en-US" sz="2000"/>
              <a:t>K-fold.</a:t>
            </a:r>
            <a:endParaRPr sz="2000"/>
          </a:p>
          <a:p>
            <a:pPr indent="-355600" lvl="0" marL="457200" rtl="0" algn="l">
              <a:lnSpc>
                <a:spcPct val="90000"/>
              </a:lnSpc>
              <a:spcBef>
                <a:spcPts val="0"/>
              </a:spcBef>
              <a:spcAft>
                <a:spcPts val="0"/>
              </a:spcAft>
              <a:buSzPts val="2000"/>
              <a:buChar char="-"/>
            </a:pPr>
            <a:r>
              <a:rPr lang="en-US" sz="2000"/>
              <a:t>Cross Validation.</a:t>
            </a:r>
            <a:endParaRPr sz="2000"/>
          </a:p>
          <a:p>
            <a:pPr indent="0" lvl="0" marL="0" rtl="0" algn="l">
              <a:lnSpc>
                <a:spcPct val="90000"/>
              </a:lnSpc>
              <a:spcBef>
                <a:spcPts val="1200"/>
              </a:spcBef>
              <a:spcAft>
                <a:spcPts val="0"/>
              </a:spcAft>
              <a:buSzPts val="1530"/>
              <a:buNone/>
            </a:pPr>
            <a:r>
              <a:rPr lang="en-US" sz="2000"/>
              <a:t>But how we can know the best number of neurons to start with:</a:t>
            </a:r>
            <a:endParaRPr sz="2000"/>
          </a:p>
          <a:p>
            <a:pPr indent="0" lvl="0" marL="0" rtl="0" algn="l">
              <a:lnSpc>
                <a:spcPct val="90000"/>
              </a:lnSpc>
              <a:spcBef>
                <a:spcPts val="1200"/>
              </a:spcBef>
              <a:spcAft>
                <a:spcPts val="0"/>
              </a:spcAft>
              <a:buSzPts val="1530"/>
              <a:buNone/>
            </a:pPr>
            <a:r>
              <a:rPr lang="en-US" sz="2000"/>
              <a:t>this formula can save us: </a:t>
            </a:r>
            <a:endParaRPr sz="2000"/>
          </a:p>
        </p:txBody>
      </p:sp>
      <p:pic>
        <p:nvPicPr>
          <p:cNvPr id="693" name="Google Shape;693;g7464524854_0_95"/>
          <p:cNvPicPr preferRelativeResize="0"/>
          <p:nvPr/>
        </p:nvPicPr>
        <p:blipFill>
          <a:blip r:embed="rId3">
            <a:alphaModFix/>
          </a:blip>
          <a:stretch>
            <a:fillRect/>
          </a:stretch>
        </p:blipFill>
        <p:spPr>
          <a:xfrm>
            <a:off x="4474875" y="4437550"/>
            <a:ext cx="2358150" cy="947875"/>
          </a:xfrm>
          <a:prstGeom prst="rect">
            <a:avLst/>
          </a:prstGeom>
          <a:noFill/>
          <a:ln>
            <a:noFill/>
          </a:ln>
        </p:spPr>
      </p:pic>
      <p:cxnSp>
        <p:nvCxnSpPr>
          <p:cNvPr id="694" name="Google Shape;694;g7464524854_0_95"/>
          <p:cNvCxnSpPr/>
          <p:nvPr/>
        </p:nvCxnSpPr>
        <p:spPr>
          <a:xfrm flipH="1">
            <a:off x="4432825" y="5239762"/>
            <a:ext cx="752400" cy="290700"/>
          </a:xfrm>
          <a:prstGeom prst="straightConnector1">
            <a:avLst/>
          </a:prstGeom>
          <a:noFill/>
          <a:ln cap="flat" cmpd="sng" w="9525">
            <a:solidFill>
              <a:schemeClr val="dk2"/>
            </a:solidFill>
            <a:prstDash val="solid"/>
            <a:round/>
            <a:headEnd len="med" w="med" type="none"/>
            <a:tailEnd len="med" w="med" type="triangle"/>
          </a:ln>
        </p:spPr>
      </p:cxnSp>
      <p:sp>
        <p:nvSpPr>
          <p:cNvPr id="695" name="Google Shape;695;g7464524854_0_95"/>
          <p:cNvSpPr txBox="1"/>
          <p:nvPr/>
        </p:nvSpPr>
        <p:spPr>
          <a:xfrm>
            <a:off x="3224125" y="5504350"/>
            <a:ext cx="1961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Scaling factor (2-10)</a:t>
            </a:r>
            <a:endParaRPr>
              <a:latin typeface="Nunito"/>
              <a:ea typeface="Nunito"/>
              <a:cs typeface="Nunito"/>
              <a:sym typeface="Nunito"/>
            </a:endParaRPr>
          </a:p>
        </p:txBody>
      </p:sp>
      <p:cxnSp>
        <p:nvCxnSpPr>
          <p:cNvPr id="696" name="Google Shape;696;g7464524854_0_95"/>
          <p:cNvCxnSpPr>
            <a:endCxn id="697" idx="0"/>
          </p:cNvCxnSpPr>
          <p:nvPr/>
        </p:nvCxnSpPr>
        <p:spPr>
          <a:xfrm>
            <a:off x="5871175" y="5239750"/>
            <a:ext cx="162300" cy="950400"/>
          </a:xfrm>
          <a:prstGeom prst="straightConnector1">
            <a:avLst/>
          </a:prstGeom>
          <a:noFill/>
          <a:ln cap="flat" cmpd="sng" w="9525">
            <a:solidFill>
              <a:schemeClr val="dk2"/>
            </a:solidFill>
            <a:prstDash val="solid"/>
            <a:round/>
            <a:headEnd len="med" w="med" type="none"/>
            <a:tailEnd len="med" w="med" type="triangle"/>
          </a:ln>
        </p:spPr>
      </p:cxnSp>
      <p:sp>
        <p:nvSpPr>
          <p:cNvPr id="697" name="Google Shape;697;g7464524854_0_95"/>
          <p:cNvSpPr txBox="1"/>
          <p:nvPr/>
        </p:nvSpPr>
        <p:spPr>
          <a:xfrm>
            <a:off x="5052925" y="6190150"/>
            <a:ext cx="1961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of </a:t>
            </a:r>
            <a:r>
              <a:rPr lang="en-US" sz="1600">
                <a:highlight>
                  <a:srgbClr val="FFFFFF"/>
                </a:highlight>
                <a:latin typeface="Georgia"/>
                <a:ea typeface="Georgia"/>
                <a:cs typeface="Georgia"/>
                <a:sym typeface="Georgia"/>
              </a:rPr>
              <a:t> input neurons</a:t>
            </a:r>
            <a:endParaRPr>
              <a:latin typeface="Nunito"/>
              <a:ea typeface="Nunito"/>
              <a:cs typeface="Nunito"/>
              <a:sym typeface="Nunito"/>
            </a:endParaRPr>
          </a:p>
        </p:txBody>
      </p:sp>
      <p:cxnSp>
        <p:nvCxnSpPr>
          <p:cNvPr id="698" name="Google Shape;698;g7464524854_0_95"/>
          <p:cNvCxnSpPr/>
          <p:nvPr/>
        </p:nvCxnSpPr>
        <p:spPr>
          <a:xfrm>
            <a:off x="6683125" y="5177075"/>
            <a:ext cx="692100" cy="17490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g7464524854_0_95"/>
          <p:cNvSpPr txBox="1"/>
          <p:nvPr/>
        </p:nvSpPr>
        <p:spPr>
          <a:xfrm>
            <a:off x="7262725" y="5351950"/>
            <a:ext cx="23583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of </a:t>
            </a:r>
            <a:r>
              <a:rPr lang="en-US" sz="1600">
                <a:highlight>
                  <a:srgbClr val="FFFFFF"/>
                </a:highlight>
                <a:latin typeface="Georgia"/>
                <a:ea typeface="Georgia"/>
                <a:cs typeface="Georgia"/>
                <a:sym typeface="Georgia"/>
              </a:rPr>
              <a:t> output neurons</a:t>
            </a:r>
            <a:endParaRPr>
              <a:latin typeface="Nunito"/>
              <a:ea typeface="Nunito"/>
              <a:cs typeface="Nunito"/>
              <a:sym typeface="Nunito"/>
            </a:endParaRPr>
          </a:p>
        </p:txBody>
      </p:sp>
      <p:cxnSp>
        <p:nvCxnSpPr>
          <p:cNvPr id="700" name="Google Shape;700;g7464524854_0_95"/>
          <p:cNvCxnSpPr>
            <a:endCxn id="701" idx="1"/>
          </p:cNvCxnSpPr>
          <p:nvPr/>
        </p:nvCxnSpPr>
        <p:spPr>
          <a:xfrm flipH="1" rot="10800000">
            <a:off x="6083425" y="4581250"/>
            <a:ext cx="798300" cy="8370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g7464524854_0_95"/>
          <p:cNvSpPr txBox="1"/>
          <p:nvPr/>
        </p:nvSpPr>
        <p:spPr>
          <a:xfrm>
            <a:off x="6881725" y="4437550"/>
            <a:ext cx="42111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 of </a:t>
            </a:r>
            <a:r>
              <a:rPr lang="en-US" sz="1600">
                <a:highlight>
                  <a:srgbClr val="FFFFFF"/>
                </a:highlight>
                <a:latin typeface="Georgia"/>
                <a:ea typeface="Georgia"/>
                <a:cs typeface="Georgia"/>
                <a:sym typeface="Georgia"/>
              </a:rPr>
              <a:t> sample in the training data</a:t>
            </a:r>
            <a:endParaRPr>
              <a:latin typeface="Nunito"/>
              <a:ea typeface="Nunito"/>
              <a:cs typeface="Nunito"/>
              <a:sym typeface="Nunito"/>
            </a:endParaRPr>
          </a:p>
        </p:txBody>
      </p:sp>
      <p:sp>
        <p:nvSpPr>
          <p:cNvPr id="702" name="Google Shape;702;g7464524854_0_95"/>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g83b3acbbe4_0_0"/>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Codes</a:t>
            </a:r>
            <a:endParaRPr/>
          </a:p>
        </p:txBody>
      </p:sp>
      <p:sp>
        <p:nvSpPr>
          <p:cNvPr id="709" name="Google Shape;709;g83b3acbbe4_0_0"/>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200"/>
              </a:spcBef>
              <a:spcAft>
                <a:spcPts val="0"/>
              </a:spcAft>
              <a:buSzPts val="1800"/>
              <a:buChar char="➔"/>
            </a:pPr>
            <a:r>
              <a:rPr b="1" lang="en-US" sz="1800"/>
              <a:t>Please join me to see how I used the LSTM during the last year Kaggle competition for the Question to </a:t>
            </a:r>
            <a:r>
              <a:rPr b="1" lang="en-US" sz="1800"/>
              <a:t>Question</a:t>
            </a:r>
            <a:r>
              <a:rPr b="1" lang="en-US" sz="1800"/>
              <a:t> similarity task:</a:t>
            </a:r>
            <a:endParaRPr/>
          </a:p>
          <a:p>
            <a:pPr indent="0" lvl="0" marL="0" rtl="0" algn="ctr">
              <a:lnSpc>
                <a:spcPct val="90000"/>
              </a:lnSpc>
              <a:spcBef>
                <a:spcPts val="1200"/>
              </a:spcBef>
              <a:spcAft>
                <a:spcPts val="0"/>
              </a:spcAft>
              <a:buSzPts val="1530"/>
              <a:buNone/>
            </a:pPr>
            <a:r>
              <a:rPr b="1" lang="en-US" sz="2400" u="sng">
                <a:solidFill>
                  <a:schemeClr val="hlink"/>
                </a:solidFill>
                <a:hlinkClick r:id="rId3"/>
              </a:rPr>
              <a:t>Question To Question Similarity Work</a:t>
            </a:r>
            <a:endParaRPr b="1" sz="2400"/>
          </a:p>
          <a:p>
            <a:pPr indent="0" lvl="0" marL="0" rtl="0" algn="just">
              <a:lnSpc>
                <a:spcPct val="90000"/>
              </a:lnSpc>
              <a:spcBef>
                <a:spcPts val="1200"/>
              </a:spcBef>
              <a:spcAft>
                <a:spcPts val="0"/>
              </a:spcAft>
              <a:buSzPts val="1530"/>
              <a:buNone/>
            </a:pPr>
            <a:r>
              <a:t/>
            </a:r>
            <a:endParaRPr/>
          </a:p>
          <a:p>
            <a:pPr indent="-342900" lvl="0" marL="457200" rtl="0" algn="just">
              <a:spcBef>
                <a:spcPts val="1200"/>
              </a:spcBef>
              <a:spcAft>
                <a:spcPts val="0"/>
              </a:spcAft>
              <a:buSzPts val="1800"/>
              <a:buChar char="➔"/>
            </a:pPr>
            <a:r>
              <a:rPr b="1" lang="en-US" sz="1800"/>
              <a:t>ِMaybe we can play a little bit using LSTM: </a:t>
            </a:r>
            <a:endParaRPr/>
          </a:p>
          <a:p>
            <a:pPr indent="0" lvl="0" marL="0" rtl="0" algn="ctr">
              <a:spcBef>
                <a:spcPts val="1200"/>
              </a:spcBef>
              <a:spcAft>
                <a:spcPts val="0"/>
              </a:spcAft>
              <a:buNone/>
            </a:pPr>
            <a:r>
              <a:rPr b="1" lang="en-US" sz="2400" u="sng">
                <a:solidFill>
                  <a:schemeClr val="hlink"/>
                </a:solidFill>
                <a:hlinkClick r:id="rId4"/>
                <a:extLst>
                  <a:ext uri="http://customooxmlschemas.google.com/">
                    <go:slidesCustomData xmlns:go="http://customooxmlschemas.google.com/" textRoundtripDataId="10"/>
                  </a:ext>
                </a:extLst>
              </a:rPr>
              <a:t>Predicting Gender from the First Name</a:t>
            </a:r>
            <a:endParaRPr/>
          </a:p>
          <a:p>
            <a:pPr indent="0" lvl="0" marL="0" rtl="0" algn="ctr">
              <a:spcBef>
                <a:spcPts val="1200"/>
              </a:spcBef>
              <a:spcAft>
                <a:spcPts val="0"/>
              </a:spcAft>
              <a:buNone/>
            </a:pPr>
            <a:r>
              <a:t/>
            </a:r>
            <a:endParaRPr/>
          </a:p>
          <a:p>
            <a:pPr indent="-342900" lvl="0" marL="457200" rtl="0" algn="just">
              <a:lnSpc>
                <a:spcPct val="90000"/>
              </a:lnSpc>
              <a:spcBef>
                <a:spcPts val="1200"/>
              </a:spcBef>
              <a:spcAft>
                <a:spcPts val="0"/>
              </a:spcAft>
              <a:buSzPts val="1800"/>
              <a:buChar char="➔"/>
            </a:pPr>
            <a:r>
              <a:rPr b="1" lang="en-US" sz="1800"/>
              <a:t>ِ</a:t>
            </a:r>
            <a:r>
              <a:rPr b="1" lang="en-US" sz="1950">
                <a:solidFill>
                  <a:srgbClr val="212121"/>
                </a:solidFill>
                <a:highlight>
                  <a:srgbClr val="FFFFFF"/>
                </a:highlight>
                <a:latin typeface="Roboto"/>
                <a:ea typeface="Roboto"/>
                <a:cs typeface="Roboto"/>
                <a:sym typeface="Roboto"/>
              </a:rPr>
              <a:t>Sequence Classification with LSTM Recurrent Neural Networks in Python with Keras</a:t>
            </a:r>
            <a:endParaRPr b="1" sz="1950">
              <a:solidFill>
                <a:srgbClr val="212121"/>
              </a:solidFill>
              <a:highlight>
                <a:srgbClr val="FFFFFF"/>
              </a:highlight>
              <a:latin typeface="Roboto"/>
              <a:ea typeface="Roboto"/>
              <a:cs typeface="Roboto"/>
              <a:sym typeface="Roboto"/>
            </a:endParaRPr>
          </a:p>
          <a:p>
            <a:pPr indent="0" lvl="0" marL="457200" rtl="0" algn="just">
              <a:lnSpc>
                <a:spcPct val="90000"/>
              </a:lnSpc>
              <a:spcBef>
                <a:spcPts val="1200"/>
              </a:spcBef>
              <a:spcAft>
                <a:spcPts val="0"/>
              </a:spcAft>
              <a:buNone/>
            </a:pPr>
            <a:r>
              <a:rPr b="1" lang="en-US" sz="1800"/>
              <a:t> </a:t>
            </a:r>
            <a:endParaRPr/>
          </a:p>
          <a:p>
            <a:pPr indent="0" lvl="0" marL="0" rtl="0" algn="just">
              <a:spcBef>
                <a:spcPts val="1200"/>
              </a:spcBef>
              <a:spcAft>
                <a:spcPts val="0"/>
              </a:spcAft>
              <a:buNone/>
            </a:pPr>
            <a:r>
              <a:rPr b="1" lang="en-US" sz="2400">
                <a:solidFill>
                  <a:schemeClr val="hlink"/>
                </a:solidFill>
                <a:uFill>
                  <a:noFill/>
                </a:uFill>
                <a:hlinkClick r:id="rId5"/>
              </a:rPr>
              <a:t>                                              </a:t>
            </a:r>
            <a:r>
              <a:rPr b="1" lang="en-US" sz="2400" u="sng">
                <a:solidFill>
                  <a:schemeClr val="hlink"/>
                </a:solidFill>
                <a:hlinkClick r:id="rId6"/>
              </a:rPr>
              <a:t> </a:t>
            </a:r>
            <a:r>
              <a:rPr b="1" lang="en-US" sz="2400" u="sng">
                <a:solidFill>
                  <a:schemeClr val="hlink"/>
                </a:solidFill>
                <a:hlinkClick r:id="rId7"/>
              </a:rPr>
              <a:t>ِ</a:t>
            </a:r>
            <a:r>
              <a:rPr b="1" lang="en-US" sz="2400" u="sng">
                <a:solidFill>
                  <a:schemeClr val="hlink"/>
                </a:solidFill>
                <a:highlight>
                  <a:srgbClr val="FFFFFF"/>
                </a:highlight>
                <a:latin typeface="Roboto"/>
                <a:ea typeface="Roboto"/>
                <a:cs typeface="Roboto"/>
                <a:sym typeface="Roboto"/>
                <a:hlinkClick r:id="rId8"/>
              </a:rPr>
              <a:t>Sequence Classification</a:t>
            </a:r>
            <a:endParaRPr b="1" sz="2400"/>
          </a:p>
        </p:txBody>
      </p:sp>
      <p:sp>
        <p:nvSpPr>
          <p:cNvPr id="710" name="Google Shape;710;g83b3acbbe4_0_0"/>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711" name="Google Shape;711;g83b3acbbe4_0_0"/>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
        <p:nvSpPr>
          <p:cNvPr id="712" name="Google Shape;712;g83b3acbbe4_0_0"/>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 &amp; </a:t>
            </a:r>
            <a:r>
              <a:rPr b="1" lang="en-US">
                <a:latin typeface="Nunito"/>
                <a:ea typeface="Nunito"/>
                <a:cs typeface="Nunito"/>
                <a:sym typeface="Nunito"/>
              </a:rPr>
              <a:t>eNAS</a:t>
            </a:r>
            <a:endParaRPr b="1">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g74632d5bb1_0_172"/>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457200" rtl="0" algn="just">
              <a:spcBef>
                <a:spcPts val="1200"/>
              </a:spcBef>
              <a:spcAft>
                <a:spcPts val="0"/>
              </a:spcAft>
              <a:buNone/>
            </a:pPr>
            <a:r>
              <a:rPr lang="en-US" sz="3000">
                <a:latin typeface="Nunito"/>
                <a:ea typeface="Nunito"/>
                <a:cs typeface="Nunito"/>
                <a:sym typeface="Nunito"/>
              </a:rPr>
              <a:t>Demos </a:t>
            </a:r>
            <a:endParaRPr sz="3000"/>
          </a:p>
        </p:txBody>
      </p:sp>
      <p:sp>
        <p:nvSpPr>
          <p:cNvPr id="719" name="Google Shape;719;g74632d5bb1_0_172"/>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0" lvl="0" marL="457200" rtl="0" algn="just">
              <a:lnSpc>
                <a:spcPct val="90000"/>
              </a:lnSpc>
              <a:spcBef>
                <a:spcPts val="1200"/>
              </a:spcBef>
              <a:spcAft>
                <a:spcPts val="0"/>
              </a:spcAft>
              <a:buNone/>
            </a:pPr>
            <a:r>
              <a:t/>
            </a:r>
            <a:endParaRPr b="1" sz="2400"/>
          </a:p>
          <a:p>
            <a:pPr indent="0" lvl="0" marL="457200" rtl="0" algn="ctr">
              <a:lnSpc>
                <a:spcPct val="90000"/>
              </a:lnSpc>
              <a:spcBef>
                <a:spcPts val="1200"/>
              </a:spcBef>
              <a:spcAft>
                <a:spcPts val="0"/>
              </a:spcAft>
              <a:buNone/>
            </a:pPr>
            <a:r>
              <a:rPr b="1" lang="en-US" sz="2400" u="sng">
                <a:solidFill>
                  <a:schemeClr val="hlink"/>
                </a:solidFill>
                <a:hlinkClick r:id="rId3"/>
              </a:rPr>
              <a:t>Handwriting generation demo</a:t>
            </a:r>
            <a:endParaRPr b="1" sz="2400"/>
          </a:p>
          <a:p>
            <a:pPr indent="0" lvl="0" marL="457200" rtl="0" algn="ctr">
              <a:lnSpc>
                <a:spcPct val="90000"/>
              </a:lnSpc>
              <a:spcBef>
                <a:spcPts val="1200"/>
              </a:spcBef>
              <a:spcAft>
                <a:spcPts val="0"/>
              </a:spcAft>
              <a:buNone/>
            </a:pPr>
            <a:r>
              <a:t/>
            </a:r>
            <a:endParaRPr b="1" sz="2400"/>
          </a:p>
          <a:p>
            <a:pPr indent="0" lvl="0" marL="457200" rtl="0" algn="ctr">
              <a:lnSpc>
                <a:spcPct val="90000"/>
              </a:lnSpc>
              <a:spcBef>
                <a:spcPts val="1200"/>
              </a:spcBef>
              <a:spcAft>
                <a:spcPts val="0"/>
              </a:spcAft>
              <a:buNone/>
            </a:pPr>
            <a:r>
              <a:t/>
            </a:r>
            <a:endParaRPr b="1" sz="2400"/>
          </a:p>
          <a:p>
            <a:pPr indent="0" lvl="0" marL="457200" rtl="0" algn="ctr">
              <a:lnSpc>
                <a:spcPct val="90000"/>
              </a:lnSpc>
              <a:spcBef>
                <a:spcPts val="1200"/>
              </a:spcBef>
              <a:spcAft>
                <a:spcPts val="0"/>
              </a:spcAft>
              <a:buNone/>
            </a:pPr>
            <a:r>
              <a:rPr b="1" lang="en-US" sz="2400" u="sng">
                <a:solidFill>
                  <a:schemeClr val="hlink"/>
                </a:solidFill>
                <a:hlinkClick r:id="rId4"/>
              </a:rPr>
              <a:t>Music composition</a:t>
            </a:r>
            <a:endParaRPr b="1" sz="2400"/>
          </a:p>
          <a:p>
            <a:pPr indent="0" lvl="0" marL="457200" rtl="0" algn="ctr">
              <a:lnSpc>
                <a:spcPct val="90000"/>
              </a:lnSpc>
              <a:spcBef>
                <a:spcPts val="1200"/>
              </a:spcBef>
              <a:spcAft>
                <a:spcPts val="0"/>
              </a:spcAft>
              <a:buNone/>
            </a:pPr>
            <a:r>
              <a:rPr b="1" lang="en-US" sz="2400"/>
              <a:t> </a:t>
            </a:r>
            <a:endParaRPr/>
          </a:p>
          <a:p>
            <a:pPr indent="0" lvl="0" marL="0" rtl="0" algn="ctr">
              <a:lnSpc>
                <a:spcPct val="90000"/>
              </a:lnSpc>
              <a:spcBef>
                <a:spcPts val="1200"/>
              </a:spcBef>
              <a:spcAft>
                <a:spcPts val="0"/>
              </a:spcAft>
              <a:buSzPts val="1530"/>
              <a:buNone/>
            </a:pPr>
            <a:r>
              <a:t/>
            </a:r>
            <a:endParaRPr b="1" sz="2400"/>
          </a:p>
        </p:txBody>
      </p:sp>
      <p:sp>
        <p:nvSpPr>
          <p:cNvPr id="720" name="Google Shape;720;g74632d5bb1_0_172"/>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721" name="Google Shape;721;g74632d5bb1_0_172"/>
          <p:cNvCxnSpPr/>
          <p:nvPr/>
        </p:nvCxnSpPr>
        <p:spPr>
          <a:xfrm>
            <a:off x="418600" y="1405050"/>
            <a:ext cx="11038200" cy="0"/>
          </a:xfrm>
          <a:prstGeom prst="straightConnector1">
            <a:avLst/>
          </a:prstGeom>
          <a:noFill/>
          <a:ln cap="flat" cmpd="sng" w="38100">
            <a:solidFill>
              <a:srgbClr val="45818E"/>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g7464524854_0_0"/>
          <p:cNvSpPr txBox="1"/>
          <p:nvPr>
            <p:ph type="title"/>
          </p:nvPr>
        </p:nvSpPr>
        <p:spPr>
          <a:xfrm>
            <a:off x="314325" y="-12"/>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References </a:t>
            </a:r>
            <a:endParaRPr/>
          </a:p>
        </p:txBody>
      </p:sp>
      <p:sp>
        <p:nvSpPr>
          <p:cNvPr id="728" name="Google Shape;728;g7464524854_0_0"/>
          <p:cNvSpPr txBox="1"/>
          <p:nvPr>
            <p:ph idx="1" type="body"/>
          </p:nvPr>
        </p:nvSpPr>
        <p:spPr>
          <a:xfrm>
            <a:off x="314325" y="1590675"/>
            <a:ext cx="11387100" cy="4429200"/>
          </a:xfrm>
          <a:prstGeom prst="rect">
            <a:avLst/>
          </a:prstGeom>
          <a:noFill/>
          <a:ln>
            <a:noFill/>
          </a:ln>
        </p:spPr>
        <p:txBody>
          <a:bodyPr anchorCtr="0" anchor="t" bIns="45700" lIns="91425" spcFirstLastPara="1" rIns="91425" wrap="square" tIns="45700">
            <a:noAutofit/>
          </a:bodyPr>
          <a:lstStyle/>
          <a:p>
            <a:pPr indent="-325755" lvl="0" marL="457200" rtl="0" algn="l">
              <a:lnSpc>
                <a:spcPct val="200000"/>
              </a:lnSpc>
              <a:spcBef>
                <a:spcPts val="1200"/>
              </a:spcBef>
              <a:spcAft>
                <a:spcPts val="0"/>
              </a:spcAft>
              <a:buSzPts val="1530"/>
              <a:buAutoNum type="arabicPeriod"/>
            </a:pPr>
            <a:r>
              <a:rPr lang="en-US" u="sng">
                <a:solidFill>
                  <a:schemeClr val="hlink"/>
                </a:solidFill>
                <a:hlinkClick r:id="rId3"/>
              </a:rPr>
              <a:t>Understanding LSTM Networks</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4"/>
              </a:rPr>
              <a:t>LSTM by Example using Tensorflow</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5"/>
              </a:rPr>
              <a:t>https://machinelearningmastery.com/how-to-develop-lstm-modhttps://machinelearningmastery.com/how-to-develop-lstm-models-for-time-series-forecasting/els-for-time-series-forecasting/</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6"/>
              </a:rPr>
              <a:t>Keras LSTM tutorial - How to easily build a powerful deep learning language model</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7"/>
              </a:rPr>
              <a:t>https://www.tensorflow.org/guide/keras/rnn#cross-batch_statefulness</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8"/>
              </a:rPr>
              <a:t>https://towardsdatascience.com/animated-rnn-lstm-and-gru-ef124d06cf45</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9"/>
              </a:rPr>
              <a:t>https://hacks.mozilla.org/2018/09/speech-recognition-deepspeech/</a:t>
            </a:r>
            <a:endParaRPr/>
          </a:p>
          <a:p>
            <a:pPr indent="-325755" lvl="0" marL="457200" rtl="0" algn="l">
              <a:lnSpc>
                <a:spcPct val="200000"/>
              </a:lnSpc>
              <a:spcBef>
                <a:spcPts val="0"/>
              </a:spcBef>
              <a:spcAft>
                <a:spcPts val="0"/>
              </a:spcAft>
              <a:buSzPts val="1530"/>
              <a:buAutoNum type="arabicPeriod"/>
            </a:pPr>
            <a:r>
              <a:rPr lang="en-US" u="sng">
                <a:solidFill>
                  <a:schemeClr val="hlink"/>
                </a:solidFill>
                <a:hlinkClick r:id="rId10"/>
              </a:rPr>
              <a:t>https://danijar.com/tips-for-training-recurrent-neural-networks/</a:t>
            </a:r>
            <a:endParaRPr/>
          </a:p>
        </p:txBody>
      </p:sp>
      <p:sp>
        <p:nvSpPr>
          <p:cNvPr id="729" name="Google Shape;729;g7464524854_0_0"/>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730" name="Google Shape;730;g7464524854_0_0"/>
          <p:cNvCxnSpPr/>
          <p:nvPr/>
        </p:nvCxnSpPr>
        <p:spPr>
          <a:xfrm>
            <a:off x="418600" y="1252650"/>
            <a:ext cx="11038200" cy="0"/>
          </a:xfrm>
          <a:prstGeom prst="straightConnector1">
            <a:avLst/>
          </a:prstGeom>
          <a:noFill/>
          <a:ln cap="flat" cmpd="sng" w="38100">
            <a:solidFill>
              <a:srgbClr val="45818E"/>
            </a:solidFill>
            <a:prstDash val="solid"/>
            <a:round/>
            <a:headEnd len="sm" w="sm" type="none"/>
            <a:tailEnd len="sm" w="sm"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g7464524854_0_7"/>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References </a:t>
            </a:r>
            <a:endParaRPr/>
          </a:p>
        </p:txBody>
      </p:sp>
      <p:sp>
        <p:nvSpPr>
          <p:cNvPr id="737" name="Google Shape;737;g7464524854_0_7"/>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0" lvl="0" marL="457200" rtl="0" algn="l">
              <a:lnSpc>
                <a:spcPct val="200000"/>
              </a:lnSpc>
              <a:spcBef>
                <a:spcPts val="1200"/>
              </a:spcBef>
              <a:spcAft>
                <a:spcPts val="0"/>
              </a:spcAft>
              <a:buNone/>
            </a:pPr>
            <a:r>
              <a:rPr lang="en-US"/>
              <a:t>8. </a:t>
            </a:r>
            <a:r>
              <a:rPr lang="en-US" u="sng">
                <a:solidFill>
                  <a:schemeClr val="hlink"/>
                </a:solidFill>
                <a:hlinkClick r:id="rId3"/>
              </a:rPr>
              <a:t>Text Prediction with TensorFlow and Long Short-Term Memory—in Six Steps</a:t>
            </a:r>
            <a:endParaRPr/>
          </a:p>
          <a:p>
            <a:pPr indent="0" lvl="0" marL="457200" rtl="0" algn="l">
              <a:lnSpc>
                <a:spcPct val="200000"/>
              </a:lnSpc>
              <a:spcBef>
                <a:spcPts val="1200"/>
              </a:spcBef>
              <a:spcAft>
                <a:spcPts val="0"/>
              </a:spcAft>
              <a:buNone/>
            </a:pPr>
            <a:r>
              <a:rPr lang="en-US"/>
              <a:t>9. </a:t>
            </a:r>
            <a:r>
              <a:rPr lang="en-US" u="sng">
                <a:solidFill>
                  <a:schemeClr val="hlink"/>
                </a:solidFill>
                <a:hlinkClick r:id="rId4"/>
              </a:rPr>
              <a:t>人工智能python实现-理解LSTM层和GRU层</a:t>
            </a:r>
            <a:endParaRPr/>
          </a:p>
          <a:p>
            <a:pPr indent="0" lvl="0" marL="457200" rtl="0" algn="l">
              <a:lnSpc>
                <a:spcPct val="200000"/>
              </a:lnSpc>
              <a:spcBef>
                <a:spcPts val="1200"/>
              </a:spcBef>
              <a:spcAft>
                <a:spcPts val="0"/>
              </a:spcAft>
              <a:buNone/>
            </a:pPr>
            <a:r>
              <a:rPr lang="en-US"/>
              <a:t>10. </a:t>
            </a:r>
            <a:r>
              <a:rPr lang="en-US" u="sng">
                <a:solidFill>
                  <a:schemeClr val="hlink"/>
                </a:solidFill>
                <a:hlinkClick r:id="rId5"/>
              </a:rPr>
              <a:t>Understanding LSTM Networks</a:t>
            </a:r>
            <a:endParaRPr/>
          </a:p>
          <a:p>
            <a:pPr indent="0" lvl="0" marL="457200" rtl="0" algn="l">
              <a:lnSpc>
                <a:spcPct val="200000"/>
              </a:lnSpc>
              <a:spcBef>
                <a:spcPts val="1200"/>
              </a:spcBef>
              <a:spcAft>
                <a:spcPts val="0"/>
              </a:spcAft>
              <a:buNone/>
            </a:pPr>
            <a:r>
              <a:rPr lang="en-US"/>
              <a:t>11. Jiasen, L. U., Caiming Xiong, and Richard Socher. "Sentinel gate for modulating auxiliary information in a long short-term memory (LSTM) neural network." U.S. Patent No. 10,565,306. 18 Feb. 2020.</a:t>
            </a:r>
            <a:endParaRPr/>
          </a:p>
          <a:p>
            <a:pPr indent="0" lvl="0" marL="457200" rtl="0" algn="l">
              <a:lnSpc>
                <a:spcPct val="200000"/>
              </a:lnSpc>
              <a:spcBef>
                <a:spcPts val="1200"/>
              </a:spcBef>
              <a:spcAft>
                <a:spcPts val="0"/>
              </a:spcAft>
              <a:buNone/>
            </a:pPr>
            <a:r>
              <a:rPr lang="en-US"/>
              <a:t>12. Deng, Jun, et al. "Exploiting time-frequency patterns with LSTM-RNNs for low-bitrate audio restoration." Neural Computing and Applications 32.4 (2020): 1095-1107.</a:t>
            </a:r>
            <a:endParaRPr/>
          </a:p>
          <a:p>
            <a:pPr indent="0" lvl="0" marL="457200" rtl="0" algn="l">
              <a:lnSpc>
                <a:spcPct val="200000"/>
              </a:lnSpc>
              <a:spcBef>
                <a:spcPts val="1200"/>
              </a:spcBef>
              <a:spcAft>
                <a:spcPts val="0"/>
              </a:spcAft>
              <a:buNone/>
            </a:pPr>
            <a:r>
              <a:t/>
            </a:r>
            <a:endParaRPr/>
          </a:p>
        </p:txBody>
      </p:sp>
      <p:sp>
        <p:nvSpPr>
          <p:cNvPr id="738" name="Google Shape;738;g7464524854_0_7"/>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739" name="Google Shape;739;g7464524854_0_7"/>
          <p:cNvCxnSpPr/>
          <p:nvPr/>
        </p:nvCxnSpPr>
        <p:spPr>
          <a:xfrm>
            <a:off x="571000" y="1405050"/>
            <a:ext cx="11038200" cy="0"/>
          </a:xfrm>
          <a:prstGeom prst="straightConnector1">
            <a:avLst/>
          </a:prstGeom>
          <a:noFill/>
          <a:ln cap="flat" cmpd="sng" w="38100">
            <a:solidFill>
              <a:srgbClr val="45818E"/>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g7464524854_0_145"/>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lang="en-US"/>
              <a:t>References </a:t>
            </a:r>
            <a:endParaRPr/>
          </a:p>
        </p:txBody>
      </p:sp>
      <p:sp>
        <p:nvSpPr>
          <p:cNvPr id="746" name="Google Shape;746;g7464524854_0_145"/>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0" lvl="0" marL="457200" rtl="0" algn="l">
              <a:lnSpc>
                <a:spcPct val="200000"/>
              </a:lnSpc>
              <a:spcBef>
                <a:spcPts val="1200"/>
              </a:spcBef>
              <a:spcAft>
                <a:spcPts val="0"/>
              </a:spcAft>
              <a:buNone/>
            </a:pPr>
            <a:r>
              <a:rPr lang="en-US"/>
              <a:t>13</a:t>
            </a:r>
            <a:r>
              <a:rPr lang="en-US"/>
              <a:t>.  </a:t>
            </a:r>
            <a:r>
              <a:rPr lang="en-US" u="sng">
                <a:solidFill>
                  <a:schemeClr val="hlink"/>
                </a:solidFill>
                <a:hlinkClick r:id="rId3"/>
              </a:rPr>
              <a:t>Loss Function</a:t>
            </a:r>
            <a:r>
              <a:rPr lang="en-US"/>
              <a:t> </a:t>
            </a:r>
            <a:endParaRPr/>
          </a:p>
          <a:p>
            <a:pPr indent="0" lvl="0" marL="457200" rtl="0" algn="l">
              <a:lnSpc>
                <a:spcPct val="200000"/>
              </a:lnSpc>
              <a:spcBef>
                <a:spcPts val="1200"/>
              </a:spcBef>
              <a:spcAft>
                <a:spcPts val="0"/>
              </a:spcAft>
              <a:buNone/>
            </a:pPr>
            <a:r>
              <a:rPr lang="en-US"/>
              <a:t>14. </a:t>
            </a:r>
            <a:r>
              <a:rPr lang="en-US" u="sng">
                <a:solidFill>
                  <a:schemeClr val="hlink"/>
                </a:solidFill>
                <a:hlinkClick r:id="rId4"/>
              </a:rPr>
              <a:t>Predicting Gender from the First Name with an LSTM using Keras</a:t>
            </a:r>
            <a:r>
              <a:rPr lang="en-US"/>
              <a:t> </a:t>
            </a:r>
            <a:endParaRPr/>
          </a:p>
          <a:p>
            <a:pPr indent="0" lvl="0" marL="457200" rtl="0" algn="l">
              <a:lnSpc>
                <a:spcPct val="200000"/>
              </a:lnSpc>
              <a:spcBef>
                <a:spcPts val="1200"/>
              </a:spcBef>
              <a:spcAft>
                <a:spcPts val="0"/>
              </a:spcAft>
              <a:buNone/>
            </a:pPr>
            <a:r>
              <a:rPr lang="en-US"/>
              <a:t>15. </a:t>
            </a:r>
            <a:r>
              <a:rPr lang="en-US" u="sng">
                <a:solidFill>
                  <a:schemeClr val="hlink"/>
                </a:solidFill>
                <a:hlinkClick r:id="rId5"/>
              </a:rPr>
              <a:t>https://blog.paperspace.com/intro-to-optimization-in-deep-learning-gradient-descent/</a:t>
            </a:r>
            <a:endParaRPr/>
          </a:p>
          <a:p>
            <a:pPr indent="0" lvl="0" marL="457200" rtl="0" algn="l">
              <a:lnSpc>
                <a:spcPct val="200000"/>
              </a:lnSpc>
              <a:spcBef>
                <a:spcPts val="1200"/>
              </a:spcBef>
              <a:spcAft>
                <a:spcPts val="0"/>
              </a:spcAft>
              <a:buNone/>
            </a:pPr>
            <a:r>
              <a:rPr lang="en-US"/>
              <a:t>16. </a:t>
            </a:r>
            <a:r>
              <a:rPr lang="en-US" u="sng">
                <a:solidFill>
                  <a:schemeClr val="hlink"/>
                </a:solidFill>
                <a:hlinkClick r:id="rId6"/>
              </a:rPr>
              <a:t>https://www.cs.umd.edu/~tomg/projects/landscapes/</a:t>
            </a:r>
            <a:endParaRPr/>
          </a:p>
          <a:p>
            <a:pPr indent="0" lvl="0" marL="457200" rtl="0" algn="l">
              <a:lnSpc>
                <a:spcPct val="200000"/>
              </a:lnSpc>
              <a:spcBef>
                <a:spcPts val="1200"/>
              </a:spcBef>
              <a:spcAft>
                <a:spcPts val="0"/>
              </a:spcAft>
              <a:buNone/>
            </a:pPr>
            <a:r>
              <a:rPr lang="en-US" sz="1400"/>
              <a:t>17.</a:t>
            </a:r>
            <a:r>
              <a:rPr lang="en-US" sz="1400" u="sng">
                <a:solidFill>
                  <a:schemeClr val="hlink"/>
                </a:solidFill>
                <a:latin typeface="Arial"/>
                <a:ea typeface="Arial"/>
                <a:cs typeface="Arial"/>
                <a:sym typeface="Arial"/>
                <a:hlinkClick r:id="rId7"/>
              </a:rPr>
              <a:t>http://pages.cs.wisc.edu/~shavlik/cs638/lectureNotes/Long%20Short-Term%20Memory%20Networks.p</a:t>
            </a:r>
            <a:endParaRPr sz="1400"/>
          </a:p>
          <a:p>
            <a:pPr indent="0" lvl="0" marL="457200" rtl="0" algn="l">
              <a:lnSpc>
                <a:spcPct val="200000"/>
              </a:lnSpc>
              <a:spcBef>
                <a:spcPts val="1200"/>
              </a:spcBef>
              <a:spcAft>
                <a:spcPts val="0"/>
              </a:spcAft>
              <a:buNone/>
            </a:pPr>
            <a:r>
              <a:rPr lang="en-US" sz="1400"/>
              <a:t>18.</a:t>
            </a:r>
            <a:r>
              <a:rPr lang="en-US" sz="1400" u="sng">
                <a:solidFill>
                  <a:schemeClr val="hlink"/>
                </a:solidFill>
                <a:latin typeface="Arial"/>
                <a:ea typeface="Arial"/>
                <a:cs typeface="Arial"/>
                <a:sym typeface="Arial"/>
                <a:hlinkClick r:id="rId8"/>
              </a:rPr>
              <a:t>https://colah.github.io/posts/2015-08-Understanding-LSTMs/?fbclid=IwAR3UCpsfZMFqitnKnFCf-NvaD2JuNFblat1nc-7IT5Bx-MHMKcl1DbA7q1k#fn1</a:t>
            </a:r>
            <a:endParaRPr sz="1400"/>
          </a:p>
          <a:p>
            <a:pPr indent="0" lvl="0" marL="457200" rtl="0" algn="l">
              <a:lnSpc>
                <a:spcPct val="200000"/>
              </a:lnSpc>
              <a:spcBef>
                <a:spcPts val="1200"/>
              </a:spcBef>
              <a:spcAft>
                <a:spcPts val="0"/>
              </a:spcAft>
              <a:buNone/>
            </a:pPr>
            <a:r>
              <a:rPr lang="en-US" sz="1400"/>
              <a:t>19.</a:t>
            </a:r>
            <a:r>
              <a:rPr lang="en-US" sz="1200" u="sng">
                <a:solidFill>
                  <a:schemeClr val="hlink"/>
                </a:solidFill>
                <a:latin typeface="Arial"/>
                <a:ea typeface="Arial"/>
                <a:cs typeface="Arial"/>
                <a:sym typeface="Arial"/>
                <a:hlinkClick r:id="rId9"/>
              </a:rPr>
              <a:t>https://machinelearningmastery.com/sequence-classification-lstm-recurrent-neural-networks-python-keras/</a:t>
            </a:r>
            <a:endParaRPr sz="1200"/>
          </a:p>
          <a:p>
            <a:pPr indent="0" lvl="0" marL="457200" rtl="0" algn="l">
              <a:lnSpc>
                <a:spcPct val="200000"/>
              </a:lnSpc>
              <a:spcBef>
                <a:spcPts val="1200"/>
              </a:spcBef>
              <a:spcAft>
                <a:spcPts val="0"/>
              </a:spcAft>
              <a:buNone/>
            </a:pPr>
            <a:r>
              <a:t/>
            </a:r>
            <a:endParaRPr/>
          </a:p>
          <a:p>
            <a:pPr indent="0" lvl="0" marL="457200" rtl="0" algn="l">
              <a:lnSpc>
                <a:spcPct val="200000"/>
              </a:lnSpc>
              <a:spcBef>
                <a:spcPts val="1200"/>
              </a:spcBef>
              <a:spcAft>
                <a:spcPts val="0"/>
              </a:spcAft>
              <a:buNone/>
            </a:pPr>
            <a:r>
              <a:t/>
            </a:r>
            <a:endParaRPr/>
          </a:p>
        </p:txBody>
      </p:sp>
      <p:sp>
        <p:nvSpPr>
          <p:cNvPr id="747" name="Google Shape;747;g7464524854_0_145"/>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748" name="Google Shape;748;g7464524854_0_145"/>
          <p:cNvCxnSpPr/>
          <p:nvPr/>
        </p:nvCxnSpPr>
        <p:spPr>
          <a:xfrm>
            <a:off x="571000" y="1405050"/>
            <a:ext cx="11038200" cy="0"/>
          </a:xfrm>
          <a:prstGeom prst="straightConnector1">
            <a:avLst/>
          </a:prstGeom>
          <a:noFill/>
          <a:ln cap="flat" cmpd="sng" w="38100">
            <a:solidFill>
              <a:srgbClr val="45818E"/>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g7464524854_0_14"/>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pic>
        <p:nvPicPr>
          <p:cNvPr id="755" name="Google Shape;755;g7464524854_0_14"/>
          <p:cNvPicPr preferRelativeResize="0"/>
          <p:nvPr/>
        </p:nvPicPr>
        <p:blipFill>
          <a:blip r:embed="rId3">
            <a:alphaModFix/>
          </a:blip>
          <a:stretch>
            <a:fillRect/>
          </a:stretch>
        </p:blipFill>
        <p:spPr>
          <a:xfrm>
            <a:off x="0" y="0"/>
            <a:ext cx="12192000" cy="6858000"/>
          </a:xfrm>
          <a:prstGeom prst="rect">
            <a:avLst/>
          </a:prstGeom>
          <a:noFill/>
          <a:ln>
            <a:noFill/>
          </a:ln>
        </p:spPr>
      </p:pic>
      <p:sp>
        <p:nvSpPr>
          <p:cNvPr id="756" name="Google Shape;756;g7464524854_0_14"/>
          <p:cNvSpPr txBox="1"/>
          <p:nvPr/>
        </p:nvSpPr>
        <p:spPr>
          <a:xfrm>
            <a:off x="5321300" y="5384800"/>
            <a:ext cx="2844900" cy="1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eNAS and Marwa</a:t>
            </a:r>
            <a:endParaRPr b="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74632d5bb1_0_3"/>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
        <p:nvSpPr>
          <p:cNvPr id="322" name="Google Shape;322;g74632d5bb1_0_3"/>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700"/>
              <a:buNone/>
            </a:pPr>
            <a:r>
              <a:rPr lang="en-US"/>
              <a:t>RNN &amp; LSTM</a:t>
            </a:r>
            <a:endParaRPr/>
          </a:p>
        </p:txBody>
      </p:sp>
      <p:cxnSp>
        <p:nvCxnSpPr>
          <p:cNvPr id="323" name="Google Shape;323;g74632d5bb1_0_3"/>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sp>
        <p:nvSpPr>
          <p:cNvPr id="324" name="Google Shape;324;g74632d5bb1_0_3"/>
          <p:cNvSpPr txBox="1"/>
          <p:nvPr/>
        </p:nvSpPr>
        <p:spPr>
          <a:xfrm>
            <a:off x="198050" y="1773050"/>
            <a:ext cx="11387100" cy="469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rgbClr val="FFFFFF"/>
                </a:highlight>
              </a:rPr>
              <a:t>T</a:t>
            </a:r>
            <a:r>
              <a:rPr lang="en-US" sz="1800">
                <a:solidFill>
                  <a:srgbClr val="333333"/>
                </a:solidFill>
                <a:highlight>
                  <a:srgbClr val="FFFFFF"/>
                </a:highlight>
              </a:rPr>
              <a:t>here have been incredible success applying RNNs to a variety of problems: </a:t>
            </a:r>
            <a:r>
              <a:rPr b="1" lang="en-US" sz="1800">
                <a:solidFill>
                  <a:srgbClr val="333333"/>
                </a:solidFill>
                <a:highlight>
                  <a:srgbClr val="FFFFFF"/>
                </a:highlight>
              </a:rPr>
              <a:t>speech recognition</a:t>
            </a:r>
            <a:r>
              <a:rPr lang="en-US" sz="1800">
                <a:solidFill>
                  <a:srgbClr val="333333"/>
                </a:solidFill>
                <a:highlight>
                  <a:srgbClr val="FFFFFF"/>
                </a:highlight>
              </a:rPr>
              <a:t>, </a:t>
            </a:r>
            <a:r>
              <a:rPr b="1" lang="en-US" sz="1800">
                <a:solidFill>
                  <a:srgbClr val="333333"/>
                </a:solidFill>
                <a:highlight>
                  <a:srgbClr val="FFFFFF"/>
                </a:highlight>
              </a:rPr>
              <a:t>language modeling</a:t>
            </a:r>
            <a:r>
              <a:rPr lang="en-US" sz="1800">
                <a:solidFill>
                  <a:srgbClr val="333333"/>
                </a:solidFill>
                <a:highlight>
                  <a:srgbClr val="FFFFFF"/>
                </a:highlight>
              </a:rPr>
              <a:t>, </a:t>
            </a:r>
            <a:r>
              <a:rPr b="1" lang="en-US" sz="1800">
                <a:solidFill>
                  <a:srgbClr val="333333"/>
                </a:solidFill>
                <a:highlight>
                  <a:srgbClr val="FFFFFF"/>
                </a:highlight>
              </a:rPr>
              <a:t>translation,</a:t>
            </a:r>
            <a:r>
              <a:rPr lang="en-US" sz="1800">
                <a:solidFill>
                  <a:srgbClr val="333333"/>
                </a:solidFill>
                <a:highlight>
                  <a:srgbClr val="FFFFFF"/>
                </a:highlight>
              </a:rPr>
              <a:t> </a:t>
            </a:r>
            <a:r>
              <a:rPr b="1" lang="en-US" sz="1800">
                <a:solidFill>
                  <a:srgbClr val="333333"/>
                </a:solidFill>
                <a:highlight>
                  <a:srgbClr val="FFFFFF"/>
                </a:highlight>
              </a:rPr>
              <a:t>image captioning</a:t>
            </a:r>
            <a:r>
              <a:rPr lang="en-US" sz="1800">
                <a:solidFill>
                  <a:srgbClr val="333333"/>
                </a:solidFill>
                <a:highlight>
                  <a:srgbClr val="FFFFFF"/>
                </a:highlight>
              </a:rPr>
              <a:t>… The list goes on.</a:t>
            </a:r>
            <a:endParaRPr sz="1800">
              <a:solidFill>
                <a:srgbClr val="333333"/>
              </a:solidFill>
              <a:highlight>
                <a:srgbClr val="FFFFFF"/>
              </a:highlight>
            </a:endParaRPr>
          </a:p>
          <a:p>
            <a:pPr indent="0" lvl="0" marL="457200" rtl="0" algn="l">
              <a:lnSpc>
                <a:spcPct val="115000"/>
              </a:lnSpc>
              <a:spcBef>
                <a:spcPts val="0"/>
              </a:spcBef>
              <a:spcAft>
                <a:spcPts val="0"/>
              </a:spcAft>
              <a:buNone/>
            </a:pPr>
            <a:r>
              <a:t/>
            </a:r>
            <a:endParaRPr sz="1800">
              <a:solidFill>
                <a:srgbClr val="333333"/>
              </a:solidFill>
              <a:highlight>
                <a:srgbClr val="FFFFFF"/>
              </a:highlight>
            </a:endParaRPr>
          </a:p>
          <a:p>
            <a:pPr indent="0" lvl="0" marL="457200" rtl="0" algn="l">
              <a:lnSpc>
                <a:spcPct val="115000"/>
              </a:lnSpc>
              <a:spcBef>
                <a:spcPts val="0"/>
              </a:spcBef>
              <a:spcAft>
                <a:spcPts val="0"/>
              </a:spcAft>
              <a:buNone/>
            </a:pPr>
            <a:r>
              <a:t/>
            </a:r>
            <a:endParaRPr sz="1800">
              <a:solidFill>
                <a:srgbClr val="333333"/>
              </a:solidFill>
              <a:highlight>
                <a:srgbClr val="FFFFFF"/>
              </a:highlight>
            </a:endParaRPr>
          </a:p>
          <a:p>
            <a:pPr indent="-317500" lvl="0" marL="457200" rtl="0" algn="l">
              <a:lnSpc>
                <a:spcPct val="115000"/>
              </a:lnSpc>
              <a:spcBef>
                <a:spcPts val="0"/>
              </a:spcBef>
              <a:spcAft>
                <a:spcPts val="0"/>
              </a:spcAft>
              <a:buSzPts val="1400"/>
              <a:buChar char="●"/>
            </a:pPr>
            <a:r>
              <a:rPr lang="en-US" sz="1800">
                <a:solidFill>
                  <a:srgbClr val="333333"/>
                </a:solidFill>
                <a:highlight>
                  <a:srgbClr val="FFFFFF"/>
                </a:highlight>
              </a:rPr>
              <a:t>I’ll leave discussion of the amazing feats one can achieve with RNNs to Andrej Karpathy’s excellent blog post, </a:t>
            </a:r>
            <a:r>
              <a:rPr lang="en-US" sz="1800" u="sng">
                <a:solidFill>
                  <a:srgbClr val="0000FF"/>
                </a:solidFill>
                <a:highlight>
                  <a:srgbClr val="FFFFFF"/>
                </a:highlight>
                <a:hlinkClick r:id="rId3"/>
              </a:rPr>
              <a:t>The Unreasonable Effectiveness of Recurrent Neural Networks</a:t>
            </a:r>
            <a:r>
              <a:rPr lang="en-US" sz="1800">
                <a:solidFill>
                  <a:srgbClr val="333333"/>
                </a:solidFill>
                <a:highlight>
                  <a:srgbClr val="FFFFFF"/>
                </a:highlight>
              </a:rPr>
              <a:t>. But they really are pretty amazing.</a:t>
            </a:r>
            <a:endParaRPr sz="1800">
              <a:solidFill>
                <a:srgbClr val="333333"/>
              </a:solidFill>
              <a:highlight>
                <a:srgbClr val="FFFFFF"/>
              </a:highlight>
            </a:endParaRPr>
          </a:p>
          <a:p>
            <a:pPr indent="0" lvl="0" marL="457200" rtl="0" algn="l">
              <a:lnSpc>
                <a:spcPct val="115000"/>
              </a:lnSpc>
              <a:spcBef>
                <a:spcPts val="0"/>
              </a:spcBef>
              <a:spcAft>
                <a:spcPts val="0"/>
              </a:spcAft>
              <a:buNone/>
            </a:pPr>
            <a:r>
              <a:t/>
            </a:r>
            <a:endParaRPr sz="1800">
              <a:solidFill>
                <a:srgbClr val="333333"/>
              </a:solidFill>
              <a:highlight>
                <a:srgbClr val="FFFFFF"/>
              </a:highlight>
            </a:endParaRPr>
          </a:p>
          <a:p>
            <a:pPr indent="0" lvl="0" marL="0" rtl="0" algn="l">
              <a:lnSpc>
                <a:spcPct val="115000"/>
              </a:lnSpc>
              <a:spcBef>
                <a:spcPts val="0"/>
              </a:spcBef>
              <a:spcAft>
                <a:spcPts val="0"/>
              </a:spcAft>
              <a:buNone/>
            </a:pPr>
            <a:r>
              <a:t/>
            </a:r>
            <a:endParaRPr sz="1350">
              <a:solidFill>
                <a:srgbClr val="333333"/>
              </a:solidFill>
              <a:highlight>
                <a:srgbClr val="FFFFFF"/>
              </a:highlight>
            </a:endParaRPr>
          </a:p>
          <a:p>
            <a:pPr indent="0" lvl="0" marL="0" rtl="0" algn="l">
              <a:lnSpc>
                <a:spcPct val="115000"/>
              </a:lnSpc>
              <a:spcBef>
                <a:spcPts val="0"/>
              </a:spcBef>
              <a:spcAft>
                <a:spcPts val="0"/>
              </a:spcAft>
              <a:buNone/>
            </a:pPr>
            <a:r>
              <a:t/>
            </a:r>
            <a:endParaRPr sz="1350">
              <a:solidFill>
                <a:srgbClr val="333333"/>
              </a:solidFill>
              <a:highlight>
                <a:srgbClr val="FFFFFF"/>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rgbClr val="FFFFFF"/>
                </a:highlight>
              </a:rPr>
              <a:t>Essential to these successes is the use of “</a:t>
            </a:r>
            <a:r>
              <a:rPr b="1" lang="en-US" sz="1800">
                <a:solidFill>
                  <a:srgbClr val="333333"/>
                </a:solidFill>
                <a:highlight>
                  <a:srgbClr val="FFFFFF"/>
                </a:highlight>
              </a:rPr>
              <a:t>LSTMs</a:t>
            </a:r>
            <a:r>
              <a:rPr lang="en-US" sz="1800">
                <a:solidFill>
                  <a:srgbClr val="333333"/>
                </a:solidFill>
                <a:highlight>
                  <a:srgbClr val="FFFFFF"/>
                </a:highlight>
              </a:rPr>
              <a:t>,” a very </a:t>
            </a:r>
            <a:r>
              <a:rPr b="1" i="1" lang="en-US" sz="1800">
                <a:solidFill>
                  <a:srgbClr val="333333"/>
                </a:solidFill>
                <a:highlight>
                  <a:srgbClr val="FFFFFF"/>
                </a:highlight>
              </a:rPr>
              <a:t>special kind</a:t>
            </a:r>
            <a:r>
              <a:rPr lang="en-US" sz="1800">
                <a:solidFill>
                  <a:srgbClr val="333333"/>
                </a:solidFill>
                <a:highlight>
                  <a:srgbClr val="FFFFFF"/>
                </a:highlight>
              </a:rPr>
              <a:t> </a:t>
            </a:r>
            <a:r>
              <a:rPr b="1" i="1" lang="en-US" sz="1800">
                <a:solidFill>
                  <a:srgbClr val="333333"/>
                </a:solidFill>
                <a:highlight>
                  <a:srgbClr val="FFFFFF"/>
                </a:highlight>
              </a:rPr>
              <a:t>of recurrent neural network</a:t>
            </a:r>
            <a:r>
              <a:rPr lang="en-US" sz="1800">
                <a:solidFill>
                  <a:srgbClr val="333333"/>
                </a:solidFill>
                <a:highlight>
                  <a:srgbClr val="FFFFFF"/>
                </a:highlight>
              </a:rPr>
              <a:t> which works, for many tasks, much much better than the standard version.</a:t>
            </a:r>
            <a:endParaRPr sz="1800">
              <a:solidFill>
                <a:srgbClr val="333333"/>
              </a:solidFill>
              <a:highlight>
                <a:srgbClr val="FFFFFF"/>
              </a:highlight>
            </a:endParaRPr>
          </a:p>
          <a:p>
            <a:pPr indent="0" lvl="0" marL="457200" rtl="0" algn="l">
              <a:lnSpc>
                <a:spcPct val="115000"/>
              </a:lnSpc>
              <a:spcBef>
                <a:spcPts val="0"/>
              </a:spcBef>
              <a:spcAft>
                <a:spcPts val="0"/>
              </a:spcAft>
              <a:buNone/>
            </a:pPr>
            <a:r>
              <a:t/>
            </a:r>
            <a:endParaRPr sz="1800">
              <a:solidFill>
                <a:srgbClr val="333333"/>
              </a:solidFill>
              <a:highlight>
                <a:srgbClr val="FFFFFF"/>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rgbClr val="FFFFFF"/>
                </a:highlight>
              </a:rPr>
              <a:t>Almost all exciting results based on recurrent neural networks are achieved with them.</a:t>
            </a:r>
            <a:endParaRPr sz="1800">
              <a:solidFill>
                <a:srgbClr val="333333"/>
              </a:solidFill>
              <a:highlight>
                <a:srgbClr val="FFFFFF"/>
              </a:highlight>
            </a:endParaRPr>
          </a:p>
          <a:p>
            <a:pPr indent="0" lvl="0" marL="0" rtl="0" algn="l">
              <a:lnSpc>
                <a:spcPct val="115000"/>
              </a:lnSpc>
              <a:spcBef>
                <a:spcPts val="0"/>
              </a:spcBef>
              <a:spcAft>
                <a:spcPts val="0"/>
              </a:spcAft>
              <a:buNone/>
            </a:pPr>
            <a:r>
              <a:t/>
            </a:r>
            <a:endParaRPr sz="1350">
              <a:solidFill>
                <a:srgbClr val="333333"/>
              </a:solidFill>
              <a:highlight>
                <a:srgbClr val="FFFFFF"/>
              </a:highlight>
            </a:endParaRPr>
          </a:p>
          <a:p>
            <a:pPr indent="0" lvl="0" marL="0" rtl="0" algn="l">
              <a:lnSpc>
                <a:spcPct val="115000"/>
              </a:lnSpc>
              <a:spcBef>
                <a:spcPts val="0"/>
              </a:spcBef>
              <a:spcAft>
                <a:spcPts val="0"/>
              </a:spcAft>
              <a:buNone/>
            </a:pPr>
            <a:r>
              <a:t/>
            </a:r>
            <a:endParaRPr sz="1350">
              <a:solidFill>
                <a:srgbClr val="333333"/>
              </a:solidFill>
              <a:highlight>
                <a:srgbClr val="FFFFFF"/>
              </a:highlight>
            </a:endParaRPr>
          </a:p>
        </p:txBody>
      </p:sp>
      <p:sp>
        <p:nvSpPr>
          <p:cNvPr id="325" name="Google Shape;325;g74632d5bb1_0_3"/>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314325" y="300038"/>
            <a:ext cx="11387137" cy="12715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700"/>
              <a:buNone/>
            </a:pPr>
            <a:r>
              <a:rPr b="1" lang="en-US"/>
              <a:t>TWO ISSUES OF STANDARD RNN’S</a:t>
            </a:r>
            <a:endParaRPr/>
          </a:p>
        </p:txBody>
      </p:sp>
      <p:sp>
        <p:nvSpPr>
          <p:cNvPr id="331" name="Google Shape;331;p20"/>
          <p:cNvSpPr txBox="1"/>
          <p:nvPr>
            <p:ph idx="1" type="body"/>
          </p:nvPr>
        </p:nvSpPr>
        <p:spPr>
          <a:xfrm>
            <a:off x="314325" y="1743075"/>
            <a:ext cx="11387137" cy="4429125"/>
          </a:xfrm>
          <a:prstGeom prst="rect">
            <a:avLst/>
          </a:prstGeom>
          <a:noFill/>
          <a:ln>
            <a:noFill/>
          </a:ln>
        </p:spPr>
        <p:txBody>
          <a:bodyPr anchorCtr="0" anchor="t" bIns="45700" lIns="91425" spcFirstLastPara="1" rIns="91425" wrap="square" tIns="45700">
            <a:noAutofit/>
          </a:bodyPr>
          <a:lstStyle/>
          <a:p>
            <a:pPr indent="-182562" lvl="0" marL="182562" rtl="0" algn="just">
              <a:lnSpc>
                <a:spcPct val="90000"/>
              </a:lnSpc>
              <a:spcBef>
                <a:spcPts val="0"/>
              </a:spcBef>
              <a:spcAft>
                <a:spcPts val="0"/>
              </a:spcAft>
              <a:buSzPts val="2400"/>
              <a:buChar char="●"/>
            </a:pPr>
            <a:r>
              <a:rPr b="1" lang="en-US" sz="2400"/>
              <a:t>Exploding Gradients</a:t>
            </a:r>
            <a:endParaRPr sz="2400"/>
          </a:p>
          <a:p>
            <a:pPr indent="0" lvl="0" marL="0" rtl="0" algn="just">
              <a:lnSpc>
                <a:spcPct val="90000"/>
              </a:lnSpc>
              <a:spcBef>
                <a:spcPts val="1200"/>
              </a:spcBef>
              <a:spcAft>
                <a:spcPts val="0"/>
              </a:spcAft>
              <a:buSzPts val="1700"/>
              <a:buNone/>
            </a:pPr>
            <a:r>
              <a:rPr lang="en-US" sz="2400"/>
              <a:t>when the algorithm assigns a stupidly high importance to the weights, without much reason. But fortunately, this problem can be easily solved if you truncate or squash the gradients</a:t>
            </a:r>
            <a:endParaRPr sz="2400"/>
          </a:p>
          <a:p>
            <a:pPr indent="0" lvl="0" marL="0" rtl="0" algn="just">
              <a:lnSpc>
                <a:spcPct val="90000"/>
              </a:lnSpc>
              <a:spcBef>
                <a:spcPts val="1200"/>
              </a:spcBef>
              <a:spcAft>
                <a:spcPts val="0"/>
              </a:spcAft>
              <a:buSzPts val="1700"/>
              <a:buNone/>
            </a:pPr>
            <a:br>
              <a:rPr lang="en-US"/>
            </a:br>
            <a:endParaRPr/>
          </a:p>
        </p:txBody>
      </p:sp>
      <p:sp>
        <p:nvSpPr>
          <p:cNvPr id="332" name="Google Shape;332;p20"/>
          <p:cNvSpPr txBox="1"/>
          <p:nvPr>
            <p:ph idx="12" type="sldNum"/>
          </p:nvPr>
        </p:nvSpPr>
        <p:spPr>
          <a:xfrm>
            <a:off x="11310938" y="6272213"/>
            <a:ext cx="639762"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333" name="Google Shape;333;p20"/>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334" name="Google Shape;334;p20"/>
          <p:cNvPicPr preferRelativeResize="0"/>
          <p:nvPr/>
        </p:nvPicPr>
        <p:blipFill rotWithShape="1">
          <a:blip r:embed="rId3">
            <a:alphaModFix/>
          </a:blip>
          <a:srcRect b="0" l="0" r="0" t="49517"/>
          <a:stretch/>
        </p:blipFill>
        <p:spPr>
          <a:xfrm>
            <a:off x="1194250" y="3732278"/>
            <a:ext cx="9486900" cy="2259950"/>
          </a:xfrm>
          <a:prstGeom prst="rect">
            <a:avLst/>
          </a:prstGeom>
          <a:noFill/>
          <a:ln>
            <a:noFill/>
          </a:ln>
        </p:spPr>
      </p:pic>
      <p:sp>
        <p:nvSpPr>
          <p:cNvPr id="335" name="Google Shape;335;p20"/>
          <p:cNvSpPr txBox="1"/>
          <p:nvPr>
            <p:ph idx="1" type="body"/>
          </p:nvPr>
        </p:nvSpPr>
        <p:spPr>
          <a:xfrm>
            <a:off x="4160150" y="6098233"/>
            <a:ext cx="7790700" cy="71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200"/>
              </a:spcBef>
              <a:spcAft>
                <a:spcPts val="0"/>
              </a:spcAft>
              <a:buSzPts val="1530"/>
              <a:buNone/>
            </a:pPr>
            <a:r>
              <a:rPr lang="en-US" sz="1100"/>
              <a:t>from Dr.Rasha Obeidat slides</a:t>
            </a:r>
            <a:endParaRPr sz="1100"/>
          </a:p>
        </p:txBody>
      </p:sp>
      <p:sp>
        <p:nvSpPr>
          <p:cNvPr id="336" name="Google Shape;336;p20"/>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g74632d5bb1_0_17"/>
          <p:cNvSpPr txBox="1"/>
          <p:nvPr>
            <p:ph type="title"/>
          </p:nvPr>
        </p:nvSpPr>
        <p:spPr>
          <a:xfrm>
            <a:off x="314325" y="300038"/>
            <a:ext cx="11387100" cy="127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700"/>
              <a:buNone/>
            </a:pPr>
            <a:r>
              <a:rPr b="1" lang="en-US"/>
              <a:t>TWO ISSUES OF STANDARD RNN’S</a:t>
            </a:r>
            <a:endParaRPr/>
          </a:p>
        </p:txBody>
      </p:sp>
      <p:sp>
        <p:nvSpPr>
          <p:cNvPr id="342" name="Google Shape;342;g74632d5bb1_0_17"/>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381000" lvl="0" marL="457200" rtl="0" algn="just">
              <a:lnSpc>
                <a:spcPct val="90000"/>
              </a:lnSpc>
              <a:spcBef>
                <a:spcPts val="1200"/>
              </a:spcBef>
              <a:spcAft>
                <a:spcPts val="0"/>
              </a:spcAft>
              <a:buSzPts val="2400"/>
              <a:buChar char="●"/>
            </a:pPr>
            <a:r>
              <a:rPr b="1" lang="en-US" sz="2400"/>
              <a:t>Vanishing Gradients</a:t>
            </a:r>
            <a:endParaRPr sz="2400"/>
          </a:p>
          <a:p>
            <a:pPr indent="0" lvl="0" marL="0" rtl="0" algn="just">
              <a:lnSpc>
                <a:spcPct val="90000"/>
              </a:lnSpc>
              <a:spcBef>
                <a:spcPts val="1200"/>
              </a:spcBef>
              <a:spcAft>
                <a:spcPts val="0"/>
              </a:spcAft>
              <a:buSzPts val="1700"/>
              <a:buNone/>
            </a:pPr>
            <a:r>
              <a:rPr lang="en-US" sz="2400"/>
              <a:t>We speak of  “Vanishing Gradients“ when the values of a gradient are too small and the model stops learning or takes way too long because of that. This was a major problem in the 1990s and much harder to solve than the exploding gradients. Fortunately, </a:t>
            </a:r>
            <a:r>
              <a:rPr b="1" lang="en-US" sz="2400">
                <a:solidFill>
                  <a:srgbClr val="980000"/>
                </a:solidFill>
              </a:rPr>
              <a:t>it was solved through the concept of LSTM.</a:t>
            </a:r>
            <a:br>
              <a:rPr lang="en-US"/>
            </a:br>
            <a:endParaRPr/>
          </a:p>
        </p:txBody>
      </p:sp>
      <p:sp>
        <p:nvSpPr>
          <p:cNvPr id="343" name="Google Shape;343;g74632d5bb1_0_17"/>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344" name="Google Shape;344;g74632d5bb1_0_17"/>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345" name="Google Shape;345;g74632d5bb1_0_17"/>
          <p:cNvPicPr preferRelativeResize="0"/>
          <p:nvPr/>
        </p:nvPicPr>
        <p:blipFill rotWithShape="1">
          <a:blip r:embed="rId3">
            <a:alphaModFix/>
          </a:blip>
          <a:srcRect b="50288" l="0" r="0" t="0"/>
          <a:stretch/>
        </p:blipFill>
        <p:spPr>
          <a:xfrm>
            <a:off x="1116475" y="4046794"/>
            <a:ext cx="9486900" cy="2225425"/>
          </a:xfrm>
          <a:prstGeom prst="rect">
            <a:avLst/>
          </a:prstGeom>
          <a:noFill/>
          <a:ln>
            <a:noFill/>
          </a:ln>
        </p:spPr>
      </p:pic>
      <p:sp>
        <p:nvSpPr>
          <p:cNvPr id="346" name="Google Shape;346;g74632d5bb1_0_17"/>
          <p:cNvSpPr txBox="1"/>
          <p:nvPr>
            <p:ph idx="1" type="body"/>
          </p:nvPr>
        </p:nvSpPr>
        <p:spPr>
          <a:xfrm>
            <a:off x="4160150" y="6098233"/>
            <a:ext cx="7790700" cy="71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200"/>
              </a:spcBef>
              <a:spcAft>
                <a:spcPts val="0"/>
              </a:spcAft>
              <a:buSzPts val="1530"/>
              <a:buNone/>
            </a:pPr>
            <a:r>
              <a:rPr lang="en-US" sz="1100"/>
              <a:t>from Dr.Rasha Obeidat slides</a:t>
            </a:r>
            <a:endParaRPr sz="1100"/>
          </a:p>
        </p:txBody>
      </p:sp>
      <p:sp>
        <p:nvSpPr>
          <p:cNvPr id="347" name="Google Shape;347;g74632d5bb1_0_17"/>
          <p:cNvSpPr txBox="1"/>
          <p:nvPr/>
        </p:nvSpPr>
        <p:spPr>
          <a:xfrm>
            <a:off x="10529900" y="6386525"/>
            <a:ext cx="14430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Marwa</a:t>
            </a:r>
            <a:endParaRPr b="1">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74632d5bb1_0_28"/>
          <p:cNvSpPr txBox="1"/>
          <p:nvPr>
            <p:ph type="title"/>
          </p:nvPr>
        </p:nvSpPr>
        <p:spPr>
          <a:xfrm>
            <a:off x="314325" y="963050"/>
            <a:ext cx="11387100" cy="6087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3000"/>
              </a:spcBef>
              <a:spcAft>
                <a:spcPts val="0"/>
              </a:spcAft>
              <a:buNone/>
            </a:pPr>
            <a:r>
              <a:rPr lang="en-US" sz="3000">
                <a:solidFill>
                  <a:srgbClr val="333333"/>
                </a:solidFill>
                <a:highlight>
                  <a:srgbClr val="FFFFFF"/>
                </a:highlight>
                <a:latin typeface="Arial"/>
                <a:ea typeface="Arial"/>
                <a:cs typeface="Arial"/>
                <a:sym typeface="Arial"/>
              </a:rPr>
              <a:t>The Problem of Long-Term Dependencies</a:t>
            </a:r>
            <a:endParaRPr sz="3000">
              <a:solidFill>
                <a:srgbClr val="333333"/>
              </a:solidFill>
              <a:highlight>
                <a:srgbClr val="FFFFFF"/>
              </a:highlight>
              <a:latin typeface="Arial"/>
              <a:ea typeface="Arial"/>
              <a:cs typeface="Arial"/>
              <a:sym typeface="Arial"/>
            </a:endParaRPr>
          </a:p>
          <a:p>
            <a:pPr indent="0" lvl="0" marL="0" rtl="0" algn="l">
              <a:lnSpc>
                <a:spcPct val="90000"/>
              </a:lnSpc>
              <a:spcBef>
                <a:spcPts val="1500"/>
              </a:spcBef>
              <a:spcAft>
                <a:spcPts val="0"/>
              </a:spcAft>
              <a:buSzPts val="3700"/>
              <a:buNone/>
            </a:pPr>
            <a:r>
              <a:t/>
            </a:r>
            <a:endParaRPr/>
          </a:p>
        </p:txBody>
      </p:sp>
      <p:sp>
        <p:nvSpPr>
          <p:cNvPr id="353" name="Google Shape;353;g74632d5bb1_0_28"/>
          <p:cNvSpPr txBox="1"/>
          <p:nvPr>
            <p:ph idx="1" type="body"/>
          </p:nvPr>
        </p:nvSpPr>
        <p:spPr>
          <a:xfrm>
            <a:off x="314325" y="1743075"/>
            <a:ext cx="11387100" cy="4429200"/>
          </a:xfrm>
          <a:prstGeom prst="rect">
            <a:avLst/>
          </a:prstGeom>
          <a:noFill/>
          <a:ln>
            <a:noFill/>
          </a:ln>
        </p:spPr>
        <p:txBody>
          <a:bodyPr anchorCtr="0" anchor="t" bIns="45700" lIns="91425" spcFirstLastPara="1" rIns="91425" wrap="square" tIns="45700">
            <a:noAutofit/>
          </a:bodyPr>
          <a:lstStyle/>
          <a:p>
            <a:pPr indent="-325755" lvl="0" marL="457200" rtl="0" algn="just">
              <a:lnSpc>
                <a:spcPct val="90000"/>
              </a:lnSpc>
              <a:spcBef>
                <a:spcPts val="1200"/>
              </a:spcBef>
              <a:spcAft>
                <a:spcPts val="0"/>
              </a:spcAft>
              <a:buSzPts val="1530"/>
              <a:buChar char="●"/>
            </a:pPr>
            <a:r>
              <a:rPr lang="en-US" sz="1800">
                <a:solidFill>
                  <a:srgbClr val="333333"/>
                </a:solidFill>
                <a:highlight>
                  <a:srgbClr val="FFFFFF"/>
                </a:highlight>
                <a:latin typeface="Arial"/>
                <a:ea typeface="Arial"/>
                <a:cs typeface="Arial"/>
                <a:sym typeface="Arial"/>
              </a:rPr>
              <a:t>One of the appeals of RNNs is the idea that they might be able to connect previous information to the present task, such as using previous video frames might inform the understanding of the present frame.</a:t>
            </a:r>
            <a:endParaRPr sz="1800">
              <a:solidFill>
                <a:srgbClr val="333333"/>
              </a:solidFill>
              <a:highlight>
                <a:srgbClr val="FFFFFF"/>
              </a:highlight>
              <a:latin typeface="Arial"/>
              <a:ea typeface="Arial"/>
              <a:cs typeface="Arial"/>
              <a:sym typeface="Arial"/>
            </a:endParaRPr>
          </a:p>
          <a:p>
            <a:pPr indent="0" lvl="0" marL="457200" rtl="0" algn="just">
              <a:lnSpc>
                <a:spcPct val="90000"/>
              </a:lnSpc>
              <a:spcBef>
                <a:spcPts val="1200"/>
              </a:spcBef>
              <a:spcAft>
                <a:spcPts val="0"/>
              </a:spcAft>
              <a:buNone/>
            </a:pPr>
            <a:r>
              <a:t/>
            </a:r>
            <a:endParaRPr sz="1800">
              <a:solidFill>
                <a:srgbClr val="333333"/>
              </a:solidFill>
              <a:highlight>
                <a:srgbClr val="FFFFFF"/>
              </a:highlight>
              <a:latin typeface="Arial"/>
              <a:ea typeface="Arial"/>
              <a:cs typeface="Arial"/>
              <a:sym typeface="Arial"/>
            </a:endParaRPr>
          </a:p>
          <a:p>
            <a:pPr indent="-325755" lvl="0" marL="457200" rtl="0" algn="just">
              <a:lnSpc>
                <a:spcPct val="90000"/>
              </a:lnSpc>
              <a:spcBef>
                <a:spcPts val="1200"/>
              </a:spcBef>
              <a:spcAft>
                <a:spcPts val="0"/>
              </a:spcAft>
              <a:buSzPts val="1530"/>
              <a:buChar char="●"/>
            </a:pPr>
            <a:r>
              <a:rPr lang="en-US" sz="1800">
                <a:solidFill>
                  <a:srgbClr val="333333"/>
                </a:solidFill>
                <a:highlight>
                  <a:srgbClr val="FFFFFF"/>
                </a:highlight>
                <a:latin typeface="Arial"/>
                <a:ea typeface="Arial"/>
                <a:cs typeface="Arial"/>
                <a:sym typeface="Arial"/>
              </a:rPr>
              <a:t> If RNNs could do this, they’d be extremely useful. </a:t>
            </a:r>
            <a:r>
              <a:rPr b="1" lang="en-US" sz="1800">
                <a:solidFill>
                  <a:srgbClr val="0000FF"/>
                </a:solidFill>
                <a:highlight>
                  <a:srgbClr val="FFFFFF"/>
                </a:highlight>
                <a:latin typeface="Arial"/>
                <a:ea typeface="Arial"/>
                <a:cs typeface="Arial"/>
                <a:sym typeface="Arial"/>
              </a:rPr>
              <a:t>But can they? It depends.</a:t>
            </a:r>
            <a:br>
              <a:rPr lang="en-US"/>
            </a:br>
            <a:endParaRPr/>
          </a:p>
        </p:txBody>
      </p:sp>
      <p:sp>
        <p:nvSpPr>
          <p:cNvPr id="354" name="Google Shape;354;g74632d5bb1_0_28"/>
          <p:cNvSpPr txBox="1"/>
          <p:nvPr>
            <p:ph idx="12" type="sldNum"/>
          </p:nvPr>
        </p:nvSpPr>
        <p:spPr>
          <a:xfrm>
            <a:off x="11310938" y="6272213"/>
            <a:ext cx="6399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cxnSp>
        <p:nvCxnSpPr>
          <p:cNvPr id="355" name="Google Shape;355;g74632d5bb1_0_28"/>
          <p:cNvCxnSpPr/>
          <p:nvPr/>
        </p:nvCxnSpPr>
        <p:spPr>
          <a:xfrm>
            <a:off x="418600" y="1502225"/>
            <a:ext cx="11038200" cy="0"/>
          </a:xfrm>
          <a:prstGeom prst="straightConnector1">
            <a:avLst/>
          </a:prstGeom>
          <a:noFill/>
          <a:ln cap="flat" cmpd="sng" w="38100">
            <a:solidFill>
              <a:srgbClr val="45818E"/>
            </a:solidFill>
            <a:prstDash val="solid"/>
            <a:round/>
            <a:headEnd len="sm" w="sm" type="none"/>
            <a:tailEnd len="sm" w="sm" type="none"/>
          </a:ln>
        </p:spPr>
      </p:cxnSp>
      <p:pic>
        <p:nvPicPr>
          <p:cNvPr id="356" name="Google Shape;356;g74632d5bb1_0_28"/>
          <p:cNvPicPr preferRelativeResize="0"/>
          <p:nvPr/>
        </p:nvPicPr>
        <p:blipFill rotWithShape="1">
          <a:blip r:embed="rId3">
            <a:alphaModFix/>
          </a:blip>
          <a:srcRect b="0" l="0" r="0" t="0"/>
          <a:stretch/>
        </p:blipFill>
        <p:spPr>
          <a:xfrm>
            <a:off x="418600" y="3592815"/>
            <a:ext cx="4609825" cy="1880625"/>
          </a:xfrm>
          <a:prstGeom prst="rect">
            <a:avLst/>
          </a:prstGeom>
          <a:noFill/>
          <a:ln>
            <a:noFill/>
          </a:ln>
        </p:spPr>
      </p:pic>
      <p:pic>
        <p:nvPicPr>
          <p:cNvPr id="357" name="Google Shape;357;g74632d5bb1_0_28"/>
          <p:cNvPicPr preferRelativeResize="0"/>
          <p:nvPr/>
        </p:nvPicPr>
        <p:blipFill rotWithShape="1">
          <a:blip r:embed="rId4">
            <a:alphaModFix/>
          </a:blip>
          <a:srcRect b="0" l="0" r="0" t="0"/>
          <a:stretch/>
        </p:blipFill>
        <p:spPr>
          <a:xfrm>
            <a:off x="5756700" y="3592825"/>
            <a:ext cx="5462276" cy="1880625"/>
          </a:xfrm>
          <a:prstGeom prst="rect">
            <a:avLst/>
          </a:prstGeom>
          <a:noFill/>
          <a:ln>
            <a:noFill/>
          </a:ln>
        </p:spPr>
      </p:pic>
      <p:sp>
        <p:nvSpPr>
          <p:cNvPr id="358" name="Google Shape;358;g74632d5bb1_0_28"/>
          <p:cNvSpPr txBox="1"/>
          <p:nvPr/>
        </p:nvSpPr>
        <p:spPr>
          <a:xfrm>
            <a:off x="673325" y="5473450"/>
            <a:ext cx="4100400" cy="57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highlight>
                  <a:srgbClr val="FFFFFF"/>
                </a:highlight>
                <a:latin typeface="Arial"/>
                <a:ea typeface="Arial"/>
                <a:cs typeface="Arial"/>
                <a:sym typeface="Arial"/>
              </a:rPr>
              <a:t>“the clouds are in the </a:t>
            </a:r>
            <a:r>
              <a:rPr b="1" i="1" lang="en-US" sz="1800" u="none" cap="none" strike="noStrike">
                <a:solidFill>
                  <a:srgbClr val="333333"/>
                </a:solidFill>
                <a:highlight>
                  <a:srgbClr val="FFFFFF"/>
                </a:highlight>
                <a:latin typeface="Arial"/>
                <a:ea typeface="Arial"/>
                <a:cs typeface="Arial"/>
                <a:sym typeface="Arial"/>
              </a:rPr>
              <a:t>sky</a:t>
            </a:r>
            <a:r>
              <a:rPr b="0" i="0" lang="en-US" sz="1800" u="none" cap="none" strike="noStrike">
                <a:solidFill>
                  <a:srgbClr val="333333"/>
                </a:solidFill>
                <a:highlight>
                  <a:srgbClr val="FFFFFF"/>
                </a:highlight>
                <a:latin typeface="Arial"/>
                <a:ea typeface="Arial"/>
                <a:cs typeface="Arial"/>
                <a:sym typeface="Arial"/>
              </a:rPr>
              <a:t>,”</a:t>
            </a:r>
            <a:endParaRPr b="0" i="0" sz="1800" u="none" cap="none" strike="noStrike">
              <a:solidFill>
                <a:srgbClr val="000000"/>
              </a:solidFill>
              <a:latin typeface="Nunito"/>
              <a:ea typeface="Nunito"/>
              <a:cs typeface="Nunito"/>
              <a:sym typeface="Nunito"/>
            </a:endParaRPr>
          </a:p>
        </p:txBody>
      </p:sp>
      <p:sp>
        <p:nvSpPr>
          <p:cNvPr id="359" name="Google Shape;359;g74632d5bb1_0_28"/>
          <p:cNvSpPr txBox="1"/>
          <p:nvPr/>
        </p:nvSpPr>
        <p:spPr>
          <a:xfrm>
            <a:off x="6388650" y="5347450"/>
            <a:ext cx="4727100" cy="6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333333"/>
                </a:solidFill>
                <a:highlight>
                  <a:srgbClr val="FFFFFF"/>
                </a:highlight>
                <a:latin typeface="Arial"/>
                <a:ea typeface="Arial"/>
                <a:cs typeface="Arial"/>
                <a:sym typeface="Arial"/>
              </a:rPr>
              <a:t>“I grew up in France…….. I speak fluent </a:t>
            </a:r>
            <a:r>
              <a:rPr b="1" i="1" lang="en-US" sz="1800" u="none" cap="none" strike="noStrike">
                <a:solidFill>
                  <a:srgbClr val="333333"/>
                </a:solidFill>
                <a:highlight>
                  <a:srgbClr val="FFFFFF"/>
                </a:highlight>
                <a:latin typeface="Arial"/>
                <a:ea typeface="Arial"/>
                <a:cs typeface="Arial"/>
                <a:sym typeface="Arial"/>
              </a:rPr>
              <a:t>French</a:t>
            </a:r>
            <a:r>
              <a:rPr b="0" i="0" lang="en-US" sz="1800" u="none" cap="none" strike="noStrike">
                <a:solidFill>
                  <a:srgbClr val="333333"/>
                </a:solidFill>
                <a:highlight>
                  <a:srgbClr val="FFFFFF"/>
                </a:highlight>
                <a:latin typeface="Arial"/>
                <a:ea typeface="Arial"/>
                <a:cs typeface="Arial"/>
                <a:sym typeface="Arial"/>
              </a:rPr>
              <a:t>.”</a:t>
            </a:r>
            <a:endParaRPr b="0" i="0" sz="1800" u="none" cap="none" strike="noStrike">
              <a:solidFill>
                <a:srgbClr val="000000"/>
              </a:solidFill>
              <a:latin typeface="Nunito"/>
              <a:ea typeface="Nunito"/>
              <a:cs typeface="Nunito"/>
              <a:sym typeface="Nunito"/>
            </a:endParaRPr>
          </a:p>
        </p:txBody>
      </p:sp>
      <p:sp>
        <p:nvSpPr>
          <p:cNvPr id="360" name="Google Shape;360;g74632d5bb1_0_28"/>
          <p:cNvSpPr txBox="1"/>
          <p:nvPr/>
        </p:nvSpPr>
        <p:spPr>
          <a:xfrm>
            <a:off x="454650" y="6272225"/>
            <a:ext cx="11282700" cy="6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latin typeface="Nunito"/>
                <a:ea typeface="Nunito"/>
                <a:cs typeface="Nunito"/>
                <a:sym typeface="Nunito"/>
              </a:rPr>
              <a:t>Because of vanishing gradient RNN is not very good at capturing the long term dependencies</a:t>
            </a:r>
            <a:endParaRPr b="1" i="0" sz="18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g74789625c0_0_46"/>
          <p:cNvSpPr txBox="1"/>
          <p:nvPr>
            <p:ph idx="1" type="body"/>
          </p:nvPr>
        </p:nvSpPr>
        <p:spPr>
          <a:xfrm>
            <a:off x="1086425" y="1325725"/>
            <a:ext cx="9998400" cy="4038300"/>
          </a:xfrm>
          <a:prstGeom prst="rect">
            <a:avLst/>
          </a:prstGeom>
        </p:spPr>
        <p:txBody>
          <a:bodyPr anchorCtr="0" anchor="t" bIns="121900" lIns="121900" spcFirstLastPara="1" rIns="121900" wrap="square" tIns="121900">
            <a:noAutofit/>
          </a:bodyPr>
          <a:lstStyle/>
          <a:p>
            <a:pPr indent="0" lvl="0" marL="0" rtl="0" algn="l">
              <a:lnSpc>
                <a:spcPct val="110000"/>
              </a:lnSpc>
              <a:spcBef>
                <a:spcPts val="3000"/>
              </a:spcBef>
              <a:spcAft>
                <a:spcPts val="0"/>
              </a:spcAft>
              <a:buNone/>
            </a:pPr>
            <a:r>
              <a:t/>
            </a:r>
            <a:endParaRPr b="1" sz="4800">
              <a:solidFill>
                <a:srgbClr val="333333"/>
              </a:solidFill>
              <a:highlight>
                <a:srgbClr val="FFFFFF"/>
              </a:highlight>
              <a:latin typeface="Aref Ruqaa"/>
              <a:ea typeface="Aref Ruqaa"/>
              <a:cs typeface="Aref Ruqaa"/>
              <a:sym typeface="Aref Ruqaa"/>
            </a:endParaRPr>
          </a:p>
          <a:p>
            <a:pPr indent="0" lvl="0" marL="0" rtl="0" algn="ctr">
              <a:lnSpc>
                <a:spcPct val="110000"/>
              </a:lnSpc>
              <a:spcBef>
                <a:spcPts val="3000"/>
              </a:spcBef>
              <a:spcAft>
                <a:spcPts val="0"/>
              </a:spcAft>
              <a:buNone/>
            </a:pPr>
            <a:r>
              <a:rPr b="1" lang="en-US" sz="4800">
                <a:solidFill>
                  <a:srgbClr val="333333"/>
                </a:solidFill>
                <a:highlight>
                  <a:srgbClr val="FFFFFF"/>
                </a:highlight>
                <a:latin typeface="Aref Ruqaa"/>
                <a:ea typeface="Aref Ruqaa"/>
                <a:cs typeface="Aref Ruqaa"/>
                <a:sym typeface="Aref Ruqaa"/>
              </a:rPr>
              <a:t>LSTM History </a:t>
            </a:r>
            <a:endParaRPr b="1" sz="4800">
              <a:solidFill>
                <a:srgbClr val="333333"/>
              </a:solidFill>
              <a:highlight>
                <a:srgbClr val="FFFFFF"/>
              </a:highlight>
              <a:latin typeface="Aref Ruqaa"/>
              <a:ea typeface="Aref Ruqaa"/>
              <a:cs typeface="Aref Ruqaa"/>
              <a:sym typeface="Aref Ruqaa"/>
            </a:endParaRPr>
          </a:p>
          <a:p>
            <a:pPr indent="0" lvl="0" marL="0" rtl="0" algn="l">
              <a:lnSpc>
                <a:spcPct val="115000"/>
              </a:lnSpc>
              <a:spcBef>
                <a:spcPts val="15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67" name="Google Shape;367;g74789625c0_0_4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2018-09-24T08:53:56Z</dcterms:created>
  <dc:creator>Abdullah, Malak</dc:creator>
</cp:coreProperties>
</file>